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68"/>
  </p:notesMasterIdLst>
  <p:sldIdLst>
    <p:sldId id="336" r:id="rId2"/>
    <p:sldId id="494" r:id="rId3"/>
    <p:sldId id="436" r:id="rId4"/>
    <p:sldId id="303" r:id="rId5"/>
    <p:sldId id="298" r:id="rId6"/>
    <p:sldId id="302" r:id="rId7"/>
    <p:sldId id="495" r:id="rId8"/>
    <p:sldId id="496" r:id="rId9"/>
    <p:sldId id="300" r:id="rId10"/>
    <p:sldId id="297" r:id="rId11"/>
    <p:sldId id="479" r:id="rId12"/>
    <p:sldId id="426" r:id="rId13"/>
    <p:sldId id="427" r:id="rId14"/>
    <p:sldId id="443" r:id="rId15"/>
    <p:sldId id="446" r:id="rId16"/>
    <p:sldId id="432" r:id="rId17"/>
    <p:sldId id="447" r:id="rId18"/>
    <p:sldId id="448" r:id="rId19"/>
    <p:sldId id="450" r:id="rId20"/>
    <p:sldId id="449" r:id="rId21"/>
    <p:sldId id="451" r:id="rId22"/>
    <p:sldId id="452" r:id="rId23"/>
    <p:sldId id="454" r:id="rId24"/>
    <p:sldId id="453" r:id="rId25"/>
    <p:sldId id="455" r:id="rId26"/>
    <p:sldId id="456" r:id="rId27"/>
    <p:sldId id="457" r:id="rId28"/>
    <p:sldId id="431" r:id="rId29"/>
    <p:sldId id="444" r:id="rId30"/>
    <p:sldId id="459" r:id="rId31"/>
    <p:sldId id="458" r:id="rId32"/>
    <p:sldId id="460" r:id="rId33"/>
    <p:sldId id="461" r:id="rId34"/>
    <p:sldId id="462" r:id="rId35"/>
    <p:sldId id="463" r:id="rId36"/>
    <p:sldId id="464" r:id="rId37"/>
    <p:sldId id="481" r:id="rId38"/>
    <p:sldId id="480" r:id="rId39"/>
    <p:sldId id="434" r:id="rId40"/>
    <p:sldId id="445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82" r:id="rId50"/>
    <p:sldId id="467" r:id="rId51"/>
    <p:sldId id="468" r:id="rId52"/>
    <p:sldId id="483" r:id="rId53"/>
    <p:sldId id="484" r:id="rId54"/>
    <p:sldId id="485" r:id="rId55"/>
    <p:sldId id="486" r:id="rId56"/>
    <p:sldId id="487" r:id="rId57"/>
    <p:sldId id="488" r:id="rId58"/>
    <p:sldId id="489" r:id="rId59"/>
    <p:sldId id="490" r:id="rId60"/>
    <p:sldId id="491" r:id="rId61"/>
    <p:sldId id="492" r:id="rId62"/>
    <p:sldId id="493" r:id="rId63"/>
    <p:sldId id="465" r:id="rId64"/>
    <p:sldId id="466" r:id="rId65"/>
    <p:sldId id="275" r:id="rId66"/>
    <p:sldId id="277" r:id="rId67"/>
  </p:sldIdLst>
  <p:sldSz cx="12192000" cy="6858000"/>
  <p:notesSz cx="6858000" cy="9144000"/>
  <p:embeddedFontLst>
    <p:embeddedFont>
      <p:font typeface="넥슨Lv1고딕" panose="020B0600000101010101" charset="-127"/>
      <p:regular r:id="rId69"/>
    </p:embeddedFont>
    <p:embeddedFont>
      <p:font typeface="넥슨Lv1고딕 Bold" panose="020B0600000101010101" charset="-127"/>
      <p:bold r:id="rId70"/>
    </p:embeddedFont>
    <p:embeddedFont>
      <p:font typeface="넥슨Lv1고딕 Light" panose="020B0600000101010101" charset="-127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지훈" initials="정지" lastIdx="2" clrIdx="0">
    <p:extLst>
      <p:ext uri="{19B8F6BF-5375-455C-9EA6-DF929625EA0E}">
        <p15:presenceInfo xmlns:p15="http://schemas.microsoft.com/office/powerpoint/2012/main" userId="21d1e1c12a968c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971"/>
    <a:srgbClr val="000000"/>
    <a:srgbClr val="C00000"/>
    <a:srgbClr val="FF0000"/>
    <a:srgbClr val="F2F2F2"/>
    <a:srgbClr val="4472C4"/>
    <a:srgbClr val="002060"/>
    <a:srgbClr val="F1BEA7"/>
    <a:srgbClr val="E27774"/>
    <a:srgbClr val="A09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80" y="90"/>
      </p:cViewPr>
      <p:guideLst/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4:00:02.875" idx="2">
    <p:pos x="10" y="10"/>
    <p:text>exsi를 중심으로 vcenter를 통해 VM 호스트를 관리하고 원도우1대 리눅스1대를 구축해두었습니다.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13:59:04.131" idx="1">
    <p:pos x="10" y="10"/>
    <p:text>여기서 부터 발주 프로세스가 진행 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F56F1-1FA2-43DB-BE5A-2418825F0886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1DD67-A659-4AF1-95DD-4632C03B5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0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1DD67-A659-4AF1-95DD-4632C03B571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1DD67-A659-4AF1-95DD-4632C03B571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52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1DD67-A659-4AF1-95DD-4632C03B571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0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3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2022-11-15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37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comments" Target="../comments/comment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1.png"/><Relationship Id="rId7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6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4.png"/><Relationship Id="rId5" Type="http://schemas.openxmlformats.org/officeDocument/2006/relationships/image" Target="../media/image71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37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6591869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구매관리 시스템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754716" y="4319929"/>
            <a:ext cx="367600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3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조 </a:t>
            </a:r>
            <a:r>
              <a:rPr lang="en-US" altLang="ko-KR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: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엄진영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이윤진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정정민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정지훈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057192" y="790307"/>
            <a:ext cx="6830800" cy="0"/>
          </a:xfrm>
          <a:prstGeom prst="line">
            <a:avLst/>
          </a:prstGeom>
          <a:ln w="127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019049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06.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 </a:t>
            </a:r>
            <a:r>
              <a:rPr lang="ko-KR" altLang="en-US" sz="2800" dirty="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구성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및 역할 분담</a:t>
            </a:r>
            <a:endParaRPr lang="ko-KR" altLang="en-US" sz="28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27955"/>
              </p:ext>
            </p:extLst>
          </p:nvPr>
        </p:nvGraphicFramePr>
        <p:xfrm>
          <a:off x="1271464" y="1804712"/>
          <a:ext cx="9649072" cy="436295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457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180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4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6444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정지훈</a:t>
                      </a:r>
                      <a:endParaRPr lang="ko-KR" altLang="en-US" sz="1400" kern="1200" dirty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▶ </a:t>
                      </a: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프로젝트 환경구성 및 총괄 관리</a:t>
                      </a:r>
                      <a:endParaRPr lang="en-US" altLang="ko-KR" sz="1400" kern="1200" noProof="0" dirty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▶ 단위 테스트 및 보완 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64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엄진영</a:t>
                      </a:r>
                      <a:endParaRPr lang="ko-KR" altLang="en-US" sz="1400" kern="1200" dirty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부팀장</a:t>
                      </a:r>
                      <a:endParaRPr lang="en-US" altLang="ko-KR" sz="1400" kern="1200" noProof="0" dirty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▶ 자재</a:t>
                      </a: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관리 페이지 구성</a:t>
                      </a:r>
                      <a:endParaRPr lang="en-US" altLang="ko-KR" sz="1400" kern="1200" noProof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64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이윤진</a:t>
                      </a:r>
                      <a:endParaRPr lang="ko-KR" altLang="en-US" sz="1400" kern="1200" noProof="0" dirty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 noProof="0" dirty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▶ </a:t>
                      </a: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전체 레이아웃 설계</a:t>
                      </a:r>
                      <a:endParaRPr lang="en-US" altLang="ko-KR" sz="1400" kern="1200" noProof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▶ </a:t>
                      </a: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발주관리 페이지 구성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64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정정민</a:t>
                      </a:r>
                      <a:endParaRPr lang="ko-KR" altLang="en-US" sz="1400" kern="1200" dirty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 noProof="0" dirty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팀원</a:t>
                      </a:r>
                      <a:endParaRPr lang="en-US" altLang="ko-KR" sz="1400" kern="1200" noProof="0" dirty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▶ 조달</a:t>
                      </a:r>
                      <a:r>
                        <a:rPr lang="ko-KR" altLang="en-US" sz="1400" kern="1200" noProof="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관리 페이지 담당</a:t>
                      </a:r>
                      <a:endParaRPr lang="en-US" altLang="ko-KR" sz="1400" kern="1200" noProof="0" dirty="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03C3195-9398-423E-A4B9-7528E295952E}"/>
              </a:ext>
            </a:extLst>
          </p:cNvPr>
          <p:cNvSpPr txBox="1"/>
          <p:nvPr/>
        </p:nvSpPr>
        <p:spPr>
          <a:xfrm>
            <a:off x="1163452" y="1002386"/>
            <a:ext cx="8604956" cy="422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공동수행 </a:t>
            </a:r>
            <a:r>
              <a:rPr lang="en-US" altLang="ko-KR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요구사항 분석</a:t>
            </a:r>
            <a:r>
              <a:rPr lang="en-US" altLang="ko-KR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화면설계</a:t>
            </a:r>
            <a:r>
              <a:rPr lang="en-US" altLang="ko-KR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DB</a:t>
            </a:r>
            <a:r>
              <a:rPr lang="ko-KR" altLang="en-US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설계</a:t>
            </a:r>
            <a:endParaRPr lang="en-US" altLang="ko-KR" sz="16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708A6726-2F50-410E-9853-8383C60CF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09167"/>
              </p:ext>
            </p:extLst>
          </p:nvPr>
        </p:nvGraphicFramePr>
        <p:xfrm>
          <a:off x="335560" y="1640122"/>
          <a:ext cx="11518084" cy="46323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4359">
                  <a:extLst>
                    <a:ext uri="{9D8B030D-6E8A-4147-A177-3AD203B41FA5}">
                      <a16:colId xmlns:a16="http://schemas.microsoft.com/office/drawing/2014/main" val="2001606323"/>
                    </a:ext>
                  </a:extLst>
                </a:gridCol>
                <a:gridCol w="3594683">
                  <a:extLst>
                    <a:ext uri="{9D8B030D-6E8A-4147-A177-3AD203B41FA5}">
                      <a16:colId xmlns:a16="http://schemas.microsoft.com/office/drawing/2014/main" val="4206628831"/>
                    </a:ext>
                  </a:extLst>
                </a:gridCol>
                <a:gridCol w="2160165">
                  <a:extLst>
                    <a:ext uri="{9D8B030D-6E8A-4147-A177-3AD203B41FA5}">
                      <a16:colId xmlns:a16="http://schemas.microsoft.com/office/drawing/2014/main" val="2692102081"/>
                    </a:ext>
                  </a:extLst>
                </a:gridCol>
                <a:gridCol w="3598877">
                  <a:extLst>
                    <a:ext uri="{9D8B030D-6E8A-4147-A177-3AD203B41FA5}">
                      <a16:colId xmlns:a16="http://schemas.microsoft.com/office/drawing/2014/main" val="849249729"/>
                    </a:ext>
                  </a:extLst>
                </a:gridCol>
              </a:tblGrid>
              <a:tr h="1544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조달관리</a:t>
                      </a:r>
                      <a:r>
                        <a:rPr lang="en-US" altLang="ko-KR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&gt;</a:t>
                      </a:r>
                      <a:r>
                        <a:rPr lang="ko-KR" altLang="en-US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품목관리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넥슨Lv1고딕 Bold" panose="020B0600000101010101" charset="-127"/>
                        <a:ea typeface="넥슨Lv1고딕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발주관리</a:t>
                      </a:r>
                      <a:endParaRPr lang="en-US" altLang="ko-KR" sz="1400">
                        <a:latin typeface="넥슨Lv1고딕 Bold" panose="020B0600000101010101" charset="-127"/>
                        <a:ea typeface="넥슨Lv1고딕 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88763"/>
                  </a:ext>
                </a:extLst>
              </a:tr>
              <a:tr h="1544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조달관리</a:t>
                      </a:r>
                      <a:r>
                        <a:rPr lang="en-US" altLang="ko-KR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&gt;</a:t>
                      </a:r>
                      <a:r>
                        <a:rPr lang="ko-KR" altLang="en-US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계약관리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넥슨Lv1고딕 Bold" panose="020B0600000101010101" charset="-127"/>
                        <a:ea typeface="넥슨Lv1고딕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자재관리</a:t>
                      </a:r>
                      <a:endParaRPr lang="en-US" altLang="ko-KR" sz="1400">
                        <a:latin typeface="넥슨Lv1고딕 Bold" panose="020B0600000101010101" charset="-127"/>
                        <a:ea typeface="넥슨Lv1고딕 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78214"/>
                  </a:ext>
                </a:extLst>
              </a:tr>
              <a:tr h="1544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조달관리</a:t>
                      </a:r>
                      <a:r>
                        <a:rPr lang="en-US" altLang="ko-KR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&gt;</a:t>
                      </a:r>
                      <a:r>
                        <a:rPr lang="ko-KR" altLang="en-US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조달계획관리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넥슨Lv1고딕 Bold" panose="020B0600000101010101" charset="-127"/>
                        <a:ea typeface="넥슨Lv1고딕 Bold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넥슨Lv1고딕 Bold" panose="020B0600000101010101" charset="-127"/>
                          <a:ea typeface="넥슨Lv1고딕 Bold" panose="020B0600000101010101" charset="-127"/>
                        </a:rPr>
                        <a:t>보안정책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7756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81058C8-6A1D-4994-B234-96A564854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14" b="64120"/>
          <a:stretch/>
        </p:blipFill>
        <p:spPr>
          <a:xfrm>
            <a:off x="2580926" y="1715622"/>
            <a:ext cx="2916849" cy="14219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D048DE-10B5-418C-B15D-8EF7BC7D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232" y="3213118"/>
            <a:ext cx="3312742" cy="145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A03AAD-7008-4CBE-8991-3E3B4511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232" y="4767941"/>
            <a:ext cx="3312742" cy="11782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367F825-A9ED-42CE-84A4-2041DE9C8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32" r="33693"/>
          <a:stretch/>
        </p:blipFill>
        <p:spPr>
          <a:xfrm>
            <a:off x="2580926" y="3213119"/>
            <a:ext cx="1831684" cy="149307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420F30E-C2A5-404D-ADC6-8536BED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11" t="39532" b="20780"/>
          <a:stretch/>
        </p:blipFill>
        <p:spPr>
          <a:xfrm>
            <a:off x="2580925" y="4781688"/>
            <a:ext cx="1169096" cy="14208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D79F05-7267-41F6-8F47-67B14B0DE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231" y="1658295"/>
            <a:ext cx="2752101" cy="147932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34E518-CB8B-402F-A912-E15560A7A67B}"/>
              </a:ext>
            </a:extLst>
          </p:cNvPr>
          <p:cNvCxnSpPr>
            <a:cxnSpLocks/>
          </p:cNvCxnSpPr>
          <p:nvPr/>
        </p:nvCxnSpPr>
        <p:spPr>
          <a:xfrm>
            <a:off x="4805265" y="790307"/>
            <a:ext cx="7082727" cy="0"/>
          </a:xfrm>
          <a:prstGeom prst="line">
            <a:avLst/>
          </a:prstGeom>
          <a:ln w="127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E3EBD6-0FE5-4971-A5BC-32E992CD8D20}"/>
              </a:ext>
            </a:extLst>
          </p:cNvPr>
          <p:cNvSpPr txBox="1"/>
          <p:nvPr/>
        </p:nvSpPr>
        <p:spPr>
          <a:xfrm>
            <a:off x="1164392" y="313361"/>
            <a:ext cx="3763466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07.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데이터 베이스 설계</a:t>
            </a:r>
            <a:endParaRPr lang="ko-KR" altLang="en-US" sz="28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981B0-CB87-457D-9887-0439F35A5183}"/>
              </a:ext>
            </a:extLst>
          </p:cNvPr>
          <p:cNvSpPr txBox="1"/>
          <p:nvPr/>
        </p:nvSpPr>
        <p:spPr>
          <a:xfrm>
            <a:off x="1163452" y="1002386"/>
            <a:ext cx="8604956" cy="422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각 기능별 테이블 설계완료</a:t>
            </a:r>
            <a:r>
              <a:rPr lang="en-US" altLang="ko-KR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Java</a:t>
            </a:r>
            <a:r>
              <a:rPr lang="ko-KR" altLang="en-US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Entity(JPA hibernate)</a:t>
            </a:r>
            <a:r>
              <a:rPr lang="ko-KR" altLang="en-US" sz="16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를 통해 자동생성 구현됨</a:t>
            </a:r>
            <a:endParaRPr lang="en-US" altLang="ko-KR" sz="16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79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390127" y="2496743"/>
            <a:ext cx="3029997" cy="19227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PART2.</a:t>
            </a:r>
            <a:endParaRPr lang="en-US" altLang="ko-KR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ts val="7500"/>
              </a:lnSpc>
            </a:pPr>
            <a:r>
              <a:rPr lang="ko-KR" altLang="en-US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화면정의서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684EDF-B457-46F4-B56C-4FED7B3DDF4A}"/>
              </a:ext>
            </a:extLst>
          </p:cNvPr>
          <p:cNvGrpSpPr/>
          <p:nvPr/>
        </p:nvGrpSpPr>
        <p:grpSpPr>
          <a:xfrm>
            <a:off x="6096000" y="2450442"/>
            <a:ext cx="2758191" cy="2015308"/>
            <a:chOff x="6096000" y="2702165"/>
            <a:chExt cx="2758191" cy="20153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096000" y="2702165"/>
              <a:ext cx="2746970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조달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096000" y="3255641"/>
              <a:ext cx="2748573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발주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096000" y="3817280"/>
              <a:ext cx="2748573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 i="0">
                  <a:solidFill>
                    <a:schemeClr val="bg1"/>
                  </a:solidFill>
                  <a:effectLst/>
                  <a:latin typeface="넥슨Lv1고딕" panose="00000500000000000000" charset="-127"/>
                  <a:ea typeface="넥슨Lv1고딕" panose="00000500000000000000" charset="-127"/>
                </a:rPr>
                <a:t>자재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5C8524-0196-48D9-9C3C-2CB40886345A}"/>
                </a:ext>
              </a:extLst>
            </p:cNvPr>
            <p:cNvSpPr txBox="1"/>
            <p:nvPr/>
          </p:nvSpPr>
          <p:spPr>
            <a:xfrm>
              <a:off x="6096000" y="4378919"/>
              <a:ext cx="2758191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보안 정책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F959A8-5A95-4573-B328-6B9F224B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8" y="180207"/>
            <a:ext cx="3969017" cy="6497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07941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조달 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 별 세부 항목에 대한 정보를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.(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계약등록시 품목정보 연동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D162-8697-4789-8AAD-F9E53D5C8ED6}"/>
              </a:ext>
            </a:extLst>
          </p:cNvPr>
          <p:cNvSpPr txBox="1"/>
          <p:nvPr/>
        </p:nvSpPr>
        <p:spPr>
          <a:xfrm>
            <a:off x="6700978" y="3409195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품목을 업체와 거래 계약을 진행하고 완료된 계약에 대해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(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계약등록시 품목정보 업체정보 연동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36C1A-9CBB-404B-9362-685BAA044718}"/>
              </a:ext>
            </a:extLst>
          </p:cNvPr>
          <p:cNvSpPr txBox="1"/>
          <p:nvPr/>
        </p:nvSpPr>
        <p:spPr>
          <a:xfrm>
            <a:off x="6700978" y="2823824"/>
            <a:ext cx="254589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6700978" y="5031964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 계획을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(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별도구현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납기일정보 납품수량정보등 발주시에 참조가 능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32C70-C2C4-4A73-B465-AF29EE056F4F}"/>
              </a:ext>
            </a:extLst>
          </p:cNvPr>
          <p:cNvSpPr txBox="1"/>
          <p:nvPr/>
        </p:nvSpPr>
        <p:spPr>
          <a:xfrm>
            <a:off x="6700978" y="4446593"/>
            <a:ext cx="332174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03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DE50-1CFE-4E19-B859-5DF148F6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95" y="1018198"/>
            <a:ext cx="2438824" cy="49989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498995" y="1018198"/>
            <a:ext cx="2438824" cy="985746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498995" y="4045621"/>
            <a:ext cx="2438824" cy="1971491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2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920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품목분류를 선택하면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품목코드는 자동 생성 입력됨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기타 품목이름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첨부파일과 같은 세부 항목에 대한 정보를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선택시 품목코드 자동 생성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 입력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 찾기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이미지 선택시 미리보기 가능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및 삭제 후 재선택 가능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9117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32732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9717" y="362220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8EAB30-268E-489D-BD3B-CA5E4A18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4" y="1037392"/>
            <a:ext cx="6479836" cy="465855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33C1137-0084-4F67-ABED-E4D5D9A46860}"/>
              </a:ext>
            </a:extLst>
          </p:cNvPr>
          <p:cNvCxnSpPr>
            <a:cxnSpLocks/>
            <a:stCxn id="13" idx="1"/>
            <a:endCxn id="4" idx="2"/>
          </p:cNvCxnSpPr>
          <p:nvPr/>
        </p:nvCxnSpPr>
        <p:spPr>
          <a:xfrm rot="10800000">
            <a:off x="3470592" y="5695950"/>
            <a:ext cx="4625658" cy="414338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23695" y="152019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96250" y="6010275"/>
            <a:ext cx="419100" cy="20002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23695" y="21008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23695" y="26140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2479BA-C6B9-4528-BD4E-CDB3DE14CB77}"/>
              </a:ext>
            </a:extLst>
          </p:cNvPr>
          <p:cNvSpPr/>
          <p:nvPr/>
        </p:nvSpPr>
        <p:spPr>
          <a:xfrm>
            <a:off x="323695" y="49000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D09A8A2-6744-474F-8FFB-BDD2E949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58" y="1802501"/>
            <a:ext cx="3527206" cy="106203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0EB4547-C3F5-4BC6-B788-7979B86DBF6C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05350" y="1641164"/>
            <a:ext cx="2265311" cy="161337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6D5C0-EF20-4251-83D9-684D2C7E04C4}"/>
              </a:ext>
            </a:extLst>
          </p:cNvPr>
          <p:cNvCxnSpPr>
            <a:cxnSpLocks/>
          </p:cNvCxnSpPr>
          <p:nvPr/>
        </p:nvCxnSpPr>
        <p:spPr>
          <a:xfrm flipH="1">
            <a:off x="1847850" y="2196518"/>
            <a:ext cx="3359208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1AC642E-E5E8-4D1D-9EFD-05320C813306}"/>
              </a:ext>
            </a:extLst>
          </p:cNvPr>
          <p:cNvSpPr/>
          <p:nvPr/>
        </p:nvSpPr>
        <p:spPr>
          <a:xfrm>
            <a:off x="9119717" y="41914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313EA8-7F81-4B72-B656-71B0403A6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260" y="3462475"/>
            <a:ext cx="5036548" cy="1208050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6914958-363B-471F-AE0D-C4B1C39D386D}"/>
              </a:ext>
            </a:extLst>
          </p:cNvPr>
          <p:cNvCxnSpPr>
            <a:endCxn id="30" idx="1"/>
          </p:cNvCxnSpPr>
          <p:nvPr/>
        </p:nvCxnSpPr>
        <p:spPr>
          <a:xfrm rot="5400000" flipH="1" flipV="1">
            <a:off x="2892880" y="4173995"/>
            <a:ext cx="907874" cy="692885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0BCC3975-95DF-4535-BD98-1EF1D15AE4E0}"/>
              </a:ext>
            </a:extLst>
          </p:cNvPr>
          <p:cNvSpPr/>
          <p:nvPr/>
        </p:nvSpPr>
        <p:spPr>
          <a:xfrm>
            <a:off x="2933698" y="4926749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4637387" y="1566873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>
            <a:off x="5165387" y="212897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BCD06-54AB-429E-9024-ECD15CA099DE}"/>
              </a:ext>
            </a:extLst>
          </p:cNvPr>
          <p:cNvSpPr txBox="1"/>
          <p:nvPr/>
        </p:nvSpPr>
        <p:spPr>
          <a:xfrm>
            <a:off x="1444380" y="1221531"/>
            <a:ext cx="309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8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8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8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product/list.html)</a:t>
            </a:r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082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E796F-63EC-44D7-A218-AF1E5AA8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430" y="1183958"/>
            <a:ext cx="1492582" cy="107632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BCE2F-BA46-4240-ADF5-0A76C46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29" y="1168662"/>
            <a:ext cx="1471612" cy="1177290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010B01-D10D-4599-B593-51E4FFB77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723" y="3715717"/>
            <a:ext cx="1530462" cy="646331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1B486E9-275F-4767-BC00-E8F6DF410CC1}"/>
              </a:ext>
            </a:extLst>
          </p:cNvPr>
          <p:cNvCxnSpPr>
            <a:cxnSpLocks/>
          </p:cNvCxnSpPr>
          <p:nvPr/>
        </p:nvCxnSpPr>
        <p:spPr>
          <a:xfrm flipV="1">
            <a:off x="3321033" y="2345953"/>
            <a:ext cx="1393843" cy="740147"/>
          </a:xfrm>
          <a:prstGeom prst="bentConnector3">
            <a:avLst>
              <a:gd name="adj1" fmla="val 99885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D890032-26F3-4B75-8E09-3FFA984AB452}"/>
              </a:ext>
            </a:extLst>
          </p:cNvPr>
          <p:cNvGrpSpPr/>
          <p:nvPr/>
        </p:nvGrpSpPr>
        <p:grpSpPr>
          <a:xfrm>
            <a:off x="1488457" y="2250757"/>
            <a:ext cx="1567264" cy="740093"/>
            <a:chOff x="1488457" y="2260282"/>
            <a:chExt cx="1567264" cy="740093"/>
          </a:xfrm>
        </p:grpSpPr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E4A51FB8-3EE9-4889-ABAC-874058AB510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88457" y="2260282"/>
              <a:ext cx="1567264" cy="455744"/>
            </a:xfrm>
            <a:prstGeom prst="bentConnector2">
              <a:avLst/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531149A-1C19-4431-BA2E-3EFE2FB45FB1}"/>
                </a:ext>
              </a:extLst>
            </p:cNvPr>
            <p:cNvCxnSpPr>
              <a:cxnSpLocks/>
            </p:cNvCxnSpPr>
            <p:nvPr/>
          </p:nvCxnSpPr>
          <p:spPr>
            <a:xfrm>
              <a:off x="1504950" y="2716026"/>
              <a:ext cx="0" cy="284349"/>
            </a:xfrm>
            <a:prstGeom prst="line">
              <a:avLst/>
            </a:prstGeom>
            <a:ln w="38100">
              <a:solidFill>
                <a:srgbClr val="3349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29752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품목을 검색할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57949" y="318105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3835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176468" y="317898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7350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10797391" y="27350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DD15B984-B74F-4D1F-983A-820D4D4344F6}"/>
              </a:ext>
            </a:extLst>
          </p:cNvPr>
          <p:cNvSpPr/>
          <p:nvPr/>
        </p:nvSpPr>
        <p:spPr>
          <a:xfrm>
            <a:off x="1427462" y="289374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A33C0CE9-FD28-4776-8DC4-D11E63A3E2C3}"/>
              </a:ext>
            </a:extLst>
          </p:cNvPr>
          <p:cNvSpPr/>
          <p:nvPr/>
        </p:nvSpPr>
        <p:spPr>
          <a:xfrm>
            <a:off x="3287136" y="3008612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EBFE5048-E25B-4D08-B8A7-E30DEA388766}"/>
              </a:ext>
            </a:extLst>
          </p:cNvPr>
          <p:cNvSpPr/>
          <p:nvPr/>
        </p:nvSpPr>
        <p:spPr>
          <a:xfrm>
            <a:off x="1427462" y="329480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01B5C6B-915D-4ECB-9449-6B59A13EEDD5}"/>
              </a:ext>
            </a:extLst>
          </p:cNvPr>
          <p:cNvCxnSpPr>
            <a:cxnSpLocks/>
            <a:stCxn id="85" idx="4"/>
            <a:endCxn id="11" idx="1"/>
          </p:cNvCxnSpPr>
          <p:nvPr/>
        </p:nvCxnSpPr>
        <p:spPr>
          <a:xfrm rot="16200000" flipH="1">
            <a:off x="2069999" y="2856159"/>
            <a:ext cx="608150" cy="1757298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B01421-0A2A-46B1-88EE-21E8AB5075FD}"/>
              </a:ext>
            </a:extLst>
          </p:cNvPr>
          <p:cNvSpPr txBox="1"/>
          <p:nvPr/>
        </p:nvSpPr>
        <p:spPr>
          <a:xfrm>
            <a:off x="2469418" y="779289"/>
            <a:ext cx="309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8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8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8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30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36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품목의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66774" y="4093905"/>
            <a:ext cx="1076325" cy="15424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31A0E-3699-490E-8C1F-8A2D22DC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11" y="856417"/>
            <a:ext cx="5705475" cy="466514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518C2-FE6B-4603-9253-F24E18DF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11" y="5521559"/>
            <a:ext cx="5705474" cy="128095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stCxn id="13" idx="0"/>
          </p:cNvCxnSpPr>
          <p:nvPr/>
        </p:nvCxnSpPr>
        <p:spPr>
          <a:xfrm rot="5400000" flipH="1" flipV="1">
            <a:off x="823222" y="1839016"/>
            <a:ext cx="2836605" cy="1673174"/>
          </a:xfrm>
          <a:prstGeom prst="bentConnector3">
            <a:avLst>
              <a:gd name="adj1" fmla="val 100033"/>
            </a:avLst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579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품목정보 등록일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마지막 수정일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select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 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 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첨부파일 선택 시 미리보기 기능을 통해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이미미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확인 및 수정 가능함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해당 품목정보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31A0E-3699-490E-8C1F-8A2D22DC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11" y="913567"/>
            <a:ext cx="5705475" cy="4665142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518C2-FE6B-4603-9253-F24E18DF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11" y="5578709"/>
            <a:ext cx="5705474" cy="128095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  <a:endCxn id="9" idx="2"/>
          </p:cNvCxnSpPr>
          <p:nvPr/>
        </p:nvCxnSpPr>
        <p:spPr>
          <a:xfrm rot="10800000">
            <a:off x="2936138" y="6423723"/>
            <a:ext cx="330937" cy="180942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3267074" y="6475155"/>
            <a:ext cx="381001" cy="259020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1AE561-B840-43C5-B68F-D709CDECC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09" y="5229352"/>
            <a:ext cx="5430655" cy="1194371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5253" y="310570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A75624E-941D-448E-96C9-9727F10AED8E}"/>
              </a:ext>
            </a:extLst>
          </p:cNvPr>
          <p:cNvSpPr/>
          <p:nvPr/>
        </p:nvSpPr>
        <p:spPr>
          <a:xfrm>
            <a:off x="9125253" y="365094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FB5838-E8AE-41C8-91FD-8E1FAB34C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08" y="741084"/>
            <a:ext cx="5430654" cy="44675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38697" y="14043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236106" y="185092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4E3AD1B-ECD4-461D-93E4-B8B93453232B}"/>
              </a:ext>
            </a:extLst>
          </p:cNvPr>
          <p:cNvSpPr/>
          <p:nvPr/>
        </p:nvSpPr>
        <p:spPr>
          <a:xfrm>
            <a:off x="236106" y="24481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9CAAB-AA31-4055-95D3-7907D298851F}"/>
              </a:ext>
            </a:extLst>
          </p:cNvPr>
          <p:cNvSpPr/>
          <p:nvPr/>
        </p:nvSpPr>
        <p:spPr>
          <a:xfrm>
            <a:off x="236106" y="49718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274" y="5634640"/>
            <a:ext cx="3578979" cy="107211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1057275" y="6086475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9066296-0D26-4564-81CA-EAB9BC8DCC24}"/>
              </a:ext>
            </a:extLst>
          </p:cNvPr>
          <p:cNvSpPr/>
          <p:nvPr/>
        </p:nvSpPr>
        <p:spPr>
          <a:xfrm>
            <a:off x="9125253" y="45695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A7A217-5E21-4758-A0E4-CE351CB5D9D2}"/>
              </a:ext>
            </a:extLst>
          </p:cNvPr>
          <p:cNvSpPr/>
          <p:nvPr/>
        </p:nvSpPr>
        <p:spPr>
          <a:xfrm>
            <a:off x="971007" y="597013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5249822-ECB0-45B1-9FE9-BE03BE793F94}"/>
              </a:ext>
            </a:extLst>
          </p:cNvPr>
          <p:cNvSpPr/>
          <p:nvPr/>
        </p:nvSpPr>
        <p:spPr>
          <a:xfrm>
            <a:off x="9125253" y="529689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EDB6C25-0CD2-4E1D-B167-6F01204D4ABA}"/>
              </a:ext>
            </a:extLst>
          </p:cNvPr>
          <p:cNvCxnSpPr>
            <a:stCxn id="34" idx="3"/>
          </p:cNvCxnSpPr>
          <p:nvPr/>
        </p:nvCxnSpPr>
        <p:spPr>
          <a:xfrm flipV="1">
            <a:off x="1381125" y="6196012"/>
            <a:ext cx="371335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8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397C0AB5-BA2A-4903-9F0D-C2B8DC1C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891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완료된 거래 계약에 대해 계약서 세부 항목별 내용을 작성할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(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계약정보는 뒤에나오는 발주서등록 및 자재관리의 거래명세서 발행과 연계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품목선택시 관련정보 자동입력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납품업체 선택시 관련정보 자동입력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텍스트입력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양도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양수조건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선택시 계약코드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사업자 등록번호 선택시 납품업체의 나머지 정보들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34654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382691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9717" y="436637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86725" y="6048375"/>
            <a:ext cx="419100" cy="20002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1AC642E-E5E8-4D1D-9EFD-05320C813306}"/>
              </a:ext>
            </a:extLst>
          </p:cNvPr>
          <p:cNvSpPr/>
          <p:nvPr/>
        </p:nvSpPr>
        <p:spPr>
          <a:xfrm>
            <a:off x="9119717" y="490583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6914958-363B-471F-AE0D-C4B1C39D38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92880" y="4278770"/>
            <a:ext cx="907874" cy="692885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0BCC3975-95DF-4535-BD98-1EF1D15AE4E0}"/>
              </a:ext>
            </a:extLst>
          </p:cNvPr>
          <p:cNvSpPr/>
          <p:nvPr/>
        </p:nvSpPr>
        <p:spPr>
          <a:xfrm>
            <a:off x="2933698" y="503152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41224-5D8E-4154-BFAF-C8C359BB0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3" y="793982"/>
            <a:ext cx="3814316" cy="1771256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200CBE-100D-4590-832B-BAD089B3C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" y="2494750"/>
            <a:ext cx="3814316" cy="201348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2EE96-491E-4A5D-A7BD-32E465BE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3" y="4500022"/>
            <a:ext cx="3814317" cy="24627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3782" y="17415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3782" y="20719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3782" y="29179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2479BA-C6B9-4528-BD4E-CDB3DE14CB77}"/>
              </a:ext>
            </a:extLst>
          </p:cNvPr>
          <p:cNvSpPr/>
          <p:nvPr/>
        </p:nvSpPr>
        <p:spPr>
          <a:xfrm>
            <a:off x="33782" y="491885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51D8AEB-E043-4221-8246-F02759805595}"/>
              </a:ext>
            </a:extLst>
          </p:cNvPr>
          <p:cNvCxnSpPr>
            <a:cxnSpLocks/>
          </p:cNvCxnSpPr>
          <p:nvPr/>
        </p:nvCxnSpPr>
        <p:spPr>
          <a:xfrm flipH="1" flipV="1">
            <a:off x="3848099" y="6186488"/>
            <a:ext cx="4238626" cy="1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3126132" y="2945566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6D5C0-EF20-4251-83D9-684D2C7E04C4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3262058" y="1826357"/>
            <a:ext cx="169519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 rot="10800000">
            <a:off x="3126132" y="175839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64AA631-80EB-4D54-8EF0-F2DA889B1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251" y="793983"/>
            <a:ext cx="996494" cy="1277990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623BBA-576D-4C20-8A6F-28F0949D2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251" y="2267676"/>
            <a:ext cx="3219251" cy="1771256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B3E85EC-BE9E-4D75-90AF-56DE71D6448D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3262058" y="3013529"/>
            <a:ext cx="169519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4957065" y="32344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316424" y="436637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ED088A1E-5D73-4509-A426-C65B6A660DB7}"/>
              </a:ext>
            </a:extLst>
          </p:cNvPr>
          <p:cNvSpPr/>
          <p:nvPr/>
        </p:nvSpPr>
        <p:spPr>
          <a:xfrm>
            <a:off x="3121934" y="4945828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14DE3C-7283-4211-BC64-CB9AF402BD3F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3257860" y="5013791"/>
            <a:ext cx="1699391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9DFBEC78-6B10-45AA-9017-E36FDE53C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251" y="4238534"/>
            <a:ext cx="3219251" cy="1770053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2BDE86B1-75BC-4A27-8C33-45BBB725B688}"/>
              </a:ext>
            </a:extLst>
          </p:cNvPr>
          <p:cNvSpPr/>
          <p:nvPr/>
        </p:nvSpPr>
        <p:spPr>
          <a:xfrm>
            <a:off x="4957065" y="511777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6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356131E-5A2C-4391-8B77-0C5E2896FFED}"/>
              </a:ext>
            </a:extLst>
          </p:cNvPr>
          <p:cNvSpPr/>
          <p:nvPr/>
        </p:nvSpPr>
        <p:spPr>
          <a:xfrm>
            <a:off x="9315286" y="490583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6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5FB2D7A-1218-4700-B3A3-8ECCB76A7E1D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4"/>
            <a:ext cx="1492230" cy="1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B430015-3977-41DA-8823-CECD32284178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4"/>
            <a:ext cx="1492231" cy="301311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48B37D2B-8A18-4373-AD43-F43133517D83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5"/>
            <a:ext cx="1492230" cy="613254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4849496A-A034-4693-9864-53766B7F7FC8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60583" y="5213394"/>
            <a:ext cx="1496483" cy="12082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493D59-4DE6-4FFF-BA98-0DA509A23D36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5059" y="5213394"/>
            <a:ext cx="1502007" cy="44957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EF1036D6-11E8-42AE-AB98-60628508A7C7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60211" y="5213394"/>
            <a:ext cx="1496855" cy="739290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DF627344-DA86-41DD-AD2B-F76FC4623FA7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4873" y="5213394"/>
            <a:ext cx="1502192" cy="106803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6470DE79-4AFC-4C14-80F6-F8FA79671B7A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4873" y="5213394"/>
            <a:ext cx="1502193" cy="136939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03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856895" y="2381120"/>
            <a:ext cx="4626588" cy="19227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PART1.</a:t>
            </a:r>
          </a:p>
          <a:p>
            <a:pPr>
              <a:lnSpc>
                <a:spcPts val="7500"/>
              </a:lnSpc>
            </a:pPr>
            <a:r>
              <a:rPr lang="ko-KR" altLang="en-US" sz="4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진행계획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6417615" y="1631972"/>
            <a:ext cx="2012089" cy="36503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프로젝트 목표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38D88-528A-49F2-AA52-A303FEA3B02A}"/>
              </a:ext>
            </a:extLst>
          </p:cNvPr>
          <p:cNvSpPr txBox="1"/>
          <p:nvPr/>
        </p:nvSpPr>
        <p:spPr>
          <a:xfrm>
            <a:off x="6406393" y="2224400"/>
            <a:ext cx="241925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고객사 선정 </a:t>
            </a:r>
            <a:r>
              <a:rPr lang="en-US" altLang="ko-KR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(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가상</a:t>
            </a:r>
            <a:r>
              <a:rPr lang="en-US" altLang="ko-KR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7ED4E-4C46-4BCA-9297-1AA6524176F1}"/>
              </a:ext>
            </a:extLst>
          </p:cNvPr>
          <p:cNvSpPr txBox="1"/>
          <p:nvPr/>
        </p:nvSpPr>
        <p:spPr>
          <a:xfrm>
            <a:off x="6406393" y="2829970"/>
            <a:ext cx="1887055" cy="36503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03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일정 및 계획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C8524-0196-48D9-9C3C-2CB40886345A}"/>
              </a:ext>
            </a:extLst>
          </p:cNvPr>
          <p:cNvSpPr txBox="1"/>
          <p:nvPr/>
        </p:nvSpPr>
        <p:spPr>
          <a:xfrm>
            <a:off x="6406393" y="3435540"/>
            <a:ext cx="247856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04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시스템 인프라 구성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087E1-E7FA-4F19-901F-2C56E61A9E79}"/>
              </a:ext>
            </a:extLst>
          </p:cNvPr>
          <p:cNvSpPr txBox="1"/>
          <p:nvPr/>
        </p:nvSpPr>
        <p:spPr>
          <a:xfrm>
            <a:off x="6416011" y="4041110"/>
            <a:ext cx="246894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05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시스템 기능별 구성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FABC7-7E07-458E-A17D-DA651F42E9AD}"/>
              </a:ext>
            </a:extLst>
          </p:cNvPr>
          <p:cNvSpPr txBox="1"/>
          <p:nvPr/>
        </p:nvSpPr>
        <p:spPr>
          <a:xfrm>
            <a:off x="6416011" y="4646680"/>
            <a:ext cx="246894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06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팀구성 및 역할분담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23E7D1-34F1-40DE-9293-7FD68E873B61}"/>
              </a:ext>
            </a:extLst>
          </p:cNvPr>
          <p:cNvSpPr txBox="1"/>
          <p:nvPr/>
        </p:nvSpPr>
        <p:spPr>
          <a:xfrm>
            <a:off x="6406393" y="5252250"/>
            <a:ext cx="245663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07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데이터 베이스 설계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67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BD3D719-8E12-48B5-B93B-3EC3F7F8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678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계약을 검색할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계약상태에 따른 검색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3835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7350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10797391" y="27350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30133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57949" y="321915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146194" y="322284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4C8FDE-A90E-43A7-B4C9-DEA87DC2B31F}"/>
              </a:ext>
            </a:extLst>
          </p:cNvPr>
          <p:cNvGrpSpPr/>
          <p:nvPr/>
        </p:nvGrpSpPr>
        <p:grpSpPr>
          <a:xfrm>
            <a:off x="1427462" y="3361482"/>
            <a:ext cx="1349181" cy="1544672"/>
            <a:chOff x="1427462" y="3361482"/>
            <a:chExt cx="1349181" cy="1544672"/>
          </a:xfrm>
        </p:grpSpPr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6737842E-E12A-4162-8597-6412A4330A3A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rot="16200000" flipH="1">
              <a:off x="1370637" y="3500148"/>
              <a:ext cx="1533858" cy="1278154"/>
            </a:xfrm>
            <a:prstGeom prst="bentConnector2">
              <a:avLst/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연결자 84">
              <a:extLst>
                <a:ext uri="{FF2B5EF4-FFF2-40B4-BE49-F238E27FC236}">
                  <a16:creationId xmlns:a16="http://schemas.microsoft.com/office/drawing/2014/main" id="{EBFE5048-E25B-4D08-B8A7-E30DEA388766}"/>
                </a:ext>
              </a:extLst>
            </p:cNvPr>
            <p:cNvSpPr/>
            <p:nvPr/>
          </p:nvSpPr>
          <p:spPr>
            <a:xfrm>
              <a:off x="1427462" y="3361482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AF3F4EE-998D-412E-9941-27C329F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92" y="1167486"/>
            <a:ext cx="1530462" cy="64279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C69BEF-267F-4640-97DB-01F7E2813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643" y="4461039"/>
            <a:ext cx="1530463" cy="890229"/>
          </a:xfrm>
          <a:prstGeom prst="rect">
            <a:avLst/>
          </a:prstGeom>
          <a:ln>
            <a:solidFill>
              <a:srgbClr val="33497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EA75D8-8F42-4F84-98E3-3711B6CE37BC}"/>
              </a:ext>
            </a:extLst>
          </p:cNvPr>
          <p:cNvGrpSpPr/>
          <p:nvPr/>
        </p:nvGrpSpPr>
        <p:grpSpPr>
          <a:xfrm>
            <a:off x="1427462" y="1810280"/>
            <a:ext cx="1825261" cy="1257486"/>
            <a:chOff x="1427462" y="1810280"/>
            <a:chExt cx="1825261" cy="1257486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DD15B984-B74F-4D1F-983A-820D4D4344F6}"/>
                </a:ext>
              </a:extLst>
            </p:cNvPr>
            <p:cNvSpPr/>
            <p:nvPr/>
          </p:nvSpPr>
          <p:spPr>
            <a:xfrm>
              <a:off x="1427462" y="2931840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22FAA894-A5C6-42DB-8267-0F634D010D81}"/>
                </a:ext>
              </a:extLst>
            </p:cNvPr>
            <p:cNvCxnSpPr>
              <a:stCxn id="83" idx="0"/>
              <a:endCxn id="10" idx="2"/>
            </p:cNvCxnSpPr>
            <p:nvPr/>
          </p:nvCxnSpPr>
          <p:spPr>
            <a:xfrm rot="5400000" flipH="1" flipV="1">
              <a:off x="1813294" y="1492411"/>
              <a:ext cx="1121560" cy="1757298"/>
            </a:xfrm>
            <a:prstGeom prst="bentConnector3">
              <a:avLst>
                <a:gd name="adj1" fmla="val 60191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C5E7FC6-FA9F-430E-84D7-8ED123E66981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3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89DC8FA-2A95-45D7-A740-5BC1554B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068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계약의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26522" y="4141530"/>
            <a:ext cx="1183253" cy="17329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047704" y="942067"/>
            <a:ext cx="2569908" cy="3829018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E8A0AD-B17E-4AC6-BF4D-7F492F61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68" y="884993"/>
            <a:ext cx="3456038" cy="187390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7D4EC1-342B-4662-80A8-88B389A1C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65" y="2751805"/>
            <a:ext cx="3456041" cy="178548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964D50-71FF-4E8E-AEAE-3E972861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65" y="4537289"/>
            <a:ext cx="3456039" cy="2208253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60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28DAFCE-FFCE-432A-B623-0F4601D1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C29AA2-2E31-4F90-9C9B-A20F151B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68" y="884993"/>
            <a:ext cx="3456038" cy="187390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05EDEC-4DF7-482E-A2F3-E0FBF48C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65" y="2751805"/>
            <a:ext cx="3456041" cy="178548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5747045-0EFA-4823-AD61-8AB7043F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65" y="4537289"/>
            <a:ext cx="3456039" cy="2208253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28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계약의 세부 정보는 수정불가 처리 상태정보를 수정할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(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필요한 계약이 있다면 새로 진행 하도록 유도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 완료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계약이 진행되어 발주 가능상태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 종료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계약의 종료로 발주 불가상태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계약서의 경우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계약상태만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해당 품목정보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rot="10800000">
            <a:off x="2603330" y="4367276"/>
            <a:ext cx="2749720" cy="2219260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353050" y="6486522"/>
            <a:ext cx="275114" cy="200028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327108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2775" y="36282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1FC0C-B3EC-41FA-A0A4-57EF8DFA2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59" y="898327"/>
            <a:ext cx="4762742" cy="3468949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36106" y="16116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B759DC-92F4-4DEA-A336-7CF7B69A0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989" y="2000406"/>
            <a:ext cx="4396324" cy="58358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969442" y="1881345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2029669" y="1202118"/>
            <a:ext cx="1303018" cy="309962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989" y="2831399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E0E4160-57E7-4AB2-A89A-14E110581F14}"/>
              </a:ext>
            </a:extLst>
          </p:cNvPr>
          <p:cNvSpPr/>
          <p:nvPr/>
        </p:nvSpPr>
        <p:spPr>
          <a:xfrm>
            <a:off x="3008677" y="16434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6E0F6FC-7FB5-455D-8A66-8DAAE73790D6}"/>
              </a:ext>
            </a:extLst>
          </p:cNvPr>
          <p:cNvCxnSpPr>
            <a:cxnSpLocks/>
            <a:stCxn id="41" idx="4"/>
            <a:endCxn id="10" idx="1"/>
          </p:cNvCxnSpPr>
          <p:nvPr/>
        </p:nvCxnSpPr>
        <p:spPr>
          <a:xfrm rot="16200000" flipH="1">
            <a:off x="3397386" y="1458594"/>
            <a:ext cx="512856" cy="1154349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1229093" y="19091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86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FD606D0C-FD78-48B0-B8DB-D4083F1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15585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0" y="1295885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 예정인 품목을 선택하고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관련 공정이나 일정 납기 정보를 등록 할수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추후 발주등록시 조달계획을 참조하여 일정 및 소요량을 등록한다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선택시 품목이름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select box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소요공정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소요일정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조달납기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텍스트입력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75718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329703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20116" y="365828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20049" y="4514851"/>
            <a:ext cx="504825" cy="190500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64AA631-80EB-4D54-8EF0-F2DA889B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496" y="5215032"/>
            <a:ext cx="1034336" cy="132652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115689" y="401954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85F17-EE7A-4340-8B41-A0D47715C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4" y="1116903"/>
            <a:ext cx="4703839" cy="281571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07003" y="16232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07003" y="22484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07003" y="263328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1372072" y="23993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 rot="10800000">
            <a:off x="3502780" y="26640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307003" y="30123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8F345F6-4C19-4536-B2C3-912FCE2E4BC9}"/>
              </a:ext>
            </a:extLst>
          </p:cNvPr>
          <p:cNvCxnSpPr>
            <a:stCxn id="13" idx="1"/>
            <a:endCxn id="3" idx="2"/>
          </p:cNvCxnSpPr>
          <p:nvPr/>
        </p:nvCxnSpPr>
        <p:spPr>
          <a:xfrm rot="10800000">
            <a:off x="2643255" y="3932621"/>
            <a:ext cx="5376795" cy="677481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6D49055-5B71-4D33-9036-9785E858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43" y="5215032"/>
            <a:ext cx="1939359" cy="1326522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536AA6C-D1C6-418B-A5F4-3C9165176FC2}"/>
              </a:ext>
            </a:extLst>
          </p:cNvPr>
          <p:cNvCxnSpPr>
            <a:stCxn id="49" idx="4"/>
          </p:cNvCxnSpPr>
          <p:nvPr/>
        </p:nvCxnSpPr>
        <p:spPr>
          <a:xfrm>
            <a:off x="1440035" y="2535241"/>
            <a:ext cx="0" cy="2679791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9B36F46-4CE0-44AB-9EB3-FB73269FE896}"/>
              </a:ext>
            </a:extLst>
          </p:cNvPr>
          <p:cNvCxnSpPr>
            <a:cxnSpLocks/>
            <a:stCxn id="51" idx="0"/>
            <a:endCxn id="23" idx="0"/>
          </p:cNvCxnSpPr>
          <p:nvPr/>
        </p:nvCxnSpPr>
        <p:spPr>
          <a:xfrm>
            <a:off x="3570743" y="2799941"/>
            <a:ext cx="18921" cy="2415091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C732B47E-3919-4BCA-AD3F-0C53758C8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024" y="881627"/>
            <a:ext cx="3648366" cy="2004630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24BDE04E-F5D6-4C96-92F6-2A11CF1E651A}"/>
              </a:ext>
            </a:extLst>
          </p:cNvPr>
          <p:cNvSpPr/>
          <p:nvPr/>
        </p:nvSpPr>
        <p:spPr>
          <a:xfrm rot="10800000">
            <a:off x="4140955" y="164484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910ADD-9DD1-4F09-990B-031255817BA4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276881" y="1712803"/>
            <a:ext cx="90414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2FC5CDFB-3981-4A1F-94E9-976EFECC34B3}"/>
              </a:ext>
            </a:extLst>
          </p:cNvPr>
          <p:cNvSpPr/>
          <p:nvPr/>
        </p:nvSpPr>
        <p:spPr>
          <a:xfrm>
            <a:off x="5328642" y="200686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E008E9C-0796-4E26-A27A-CDD14B5583CF}"/>
              </a:ext>
            </a:extLst>
          </p:cNvPr>
          <p:cNvSpPr/>
          <p:nvPr/>
        </p:nvSpPr>
        <p:spPr>
          <a:xfrm>
            <a:off x="9316424" y="275718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1BFC4D-FD44-43F3-83E0-F4E4D2CDA388}"/>
              </a:ext>
            </a:extLst>
          </p:cNvPr>
          <p:cNvCxnSpPr>
            <a:stCxn id="64" idx="2"/>
          </p:cNvCxnSpPr>
          <p:nvPr/>
        </p:nvCxnSpPr>
        <p:spPr>
          <a:xfrm flipH="1">
            <a:off x="4485337" y="2102490"/>
            <a:ext cx="843305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54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1704302-FFC7-42D7-B209-ACFFF8AE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9"/>
            <a:ext cx="8207936" cy="2473820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05431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조달 계획을 조회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검색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가능하다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10804232" y="2204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30132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2151915" y="30132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EBFE5048-E25B-4D08-B8A7-E30DEA388766}"/>
              </a:ext>
            </a:extLst>
          </p:cNvPr>
          <p:cNvSpPr/>
          <p:nvPr/>
        </p:nvSpPr>
        <p:spPr>
          <a:xfrm>
            <a:off x="1427462" y="290986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25A73-967E-4204-B326-64D616D1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5" y="1163201"/>
            <a:ext cx="1530463" cy="777475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D491EF-4472-4390-8FB9-A1D29BEC78F4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1495425" y="1940676"/>
            <a:ext cx="0" cy="969189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765B92E8-B19F-4B11-8764-8884EE70F086}"/>
              </a:ext>
            </a:extLst>
          </p:cNvPr>
          <p:cNvSpPr/>
          <p:nvPr/>
        </p:nvSpPr>
        <p:spPr>
          <a:xfrm>
            <a:off x="9119717" y="2204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798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8371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조달계획의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735E33-F1CF-4ABA-8641-668E260E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26520" y="3911281"/>
            <a:ext cx="1297555" cy="16541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0B554-BDAD-41BA-8F31-9801022E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7" y="2134452"/>
            <a:ext cx="5716463" cy="355365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0F0E5-D07B-488F-8972-44A80B9C7030}"/>
              </a:ext>
            </a:extLst>
          </p:cNvPr>
          <p:cNvCxnSpPr>
            <a:stCxn id="13" idx="3"/>
          </p:cNvCxnSpPr>
          <p:nvPr/>
        </p:nvCxnSpPr>
        <p:spPr>
          <a:xfrm flipV="1">
            <a:off x="2124075" y="3993990"/>
            <a:ext cx="818362" cy="1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451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5CA4CC1-5565-49BF-877C-0B608B53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8E9BC3-F20B-4137-B42C-998FD280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7" y="2134452"/>
            <a:ext cx="5716463" cy="3553657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41313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71328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894642"/>
            <a:ext cx="2990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조달계획의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select 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소요공정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소요일정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조달납기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달력을 통해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클릭시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조달계획은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3144602" y="5303197"/>
            <a:ext cx="379647" cy="272697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0976" y="35520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0976" y="445100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1273581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5524C-B6B6-435F-B639-43123E67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64" y="868120"/>
            <a:ext cx="5569075" cy="394200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13928" y="264788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1069326" y="4424520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89" y="5669298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213928" y="32377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678562" y="4850092"/>
            <a:ext cx="466040" cy="589455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05D87B12-3E33-46A9-859E-2548FA0C056A}"/>
              </a:ext>
            </a:extLst>
          </p:cNvPr>
          <p:cNvSpPr/>
          <p:nvPr/>
        </p:nvSpPr>
        <p:spPr>
          <a:xfrm>
            <a:off x="213928" y="37045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E80719-857A-4A95-B5EE-3C3006706141}"/>
              </a:ext>
            </a:extLst>
          </p:cNvPr>
          <p:cNvSpPr/>
          <p:nvPr/>
        </p:nvSpPr>
        <p:spPr>
          <a:xfrm>
            <a:off x="1333871" y="442460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2D5BB83-F7DD-4E0C-BEA6-387DA485F36E}"/>
              </a:ext>
            </a:extLst>
          </p:cNvPr>
          <p:cNvSpPr/>
          <p:nvPr/>
        </p:nvSpPr>
        <p:spPr>
          <a:xfrm>
            <a:off x="9120976" y="500598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81E9DE5-E2DC-42C8-BB15-CFF16A55B67E}"/>
              </a:ext>
            </a:extLst>
          </p:cNvPr>
          <p:cNvSpPr/>
          <p:nvPr/>
        </p:nvSpPr>
        <p:spPr>
          <a:xfrm>
            <a:off x="9120976" y="537858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1493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BC2A66-9B10-4F6F-80B7-7DDBAEEC4B4D}"/>
              </a:ext>
            </a:extLst>
          </p:cNvPr>
          <p:cNvSpPr/>
          <p:nvPr/>
        </p:nvSpPr>
        <p:spPr>
          <a:xfrm>
            <a:off x="9120976" y="300210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E1B54B-7715-4F7F-842E-6B04FA39445F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1231251" y="4643595"/>
            <a:ext cx="0" cy="10257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423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조달완료처리기능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모달창이용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15585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조달완료처리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자재입고 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조달 계획의 내용을 확인하고 조달완료 처리한다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조달완료처리 할 품목을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(radio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버튼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조달완료처리 선택시 뜨는 모달창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내용을 확인하고 완료처리하면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품목은 조달계획관리 목록에서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사라진다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012" y="291707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92200-5969-4CCB-A123-EDD0FB46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86" y="1295400"/>
            <a:ext cx="6775112" cy="5264174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1115124" y="43848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528311-81F7-4E4E-817B-C4E961B8F538}"/>
              </a:ext>
            </a:extLst>
          </p:cNvPr>
          <p:cNvSpPr/>
          <p:nvPr/>
        </p:nvSpPr>
        <p:spPr>
          <a:xfrm>
            <a:off x="5954477" y="5817547"/>
            <a:ext cx="836848" cy="326078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5847615" y="588984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8F213CF-594B-4D89-AB81-3E5F429C1D1D}"/>
              </a:ext>
            </a:extLst>
          </p:cNvPr>
          <p:cNvCxnSpPr>
            <a:stCxn id="21" idx="0"/>
          </p:cNvCxnSpPr>
          <p:nvPr/>
        </p:nvCxnSpPr>
        <p:spPr>
          <a:xfrm rot="16200000" flipV="1">
            <a:off x="4463915" y="3908560"/>
            <a:ext cx="2740972" cy="1077001"/>
          </a:xfrm>
          <a:prstGeom prst="bentConnector3">
            <a:avLst>
              <a:gd name="adj1" fmla="val 100388"/>
            </a:avLst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169-9731-419C-93F0-63477C44757F}"/>
              </a:ext>
            </a:extLst>
          </p:cNvPr>
          <p:cNvSpPr/>
          <p:nvPr/>
        </p:nvSpPr>
        <p:spPr>
          <a:xfrm>
            <a:off x="2085975" y="1466850"/>
            <a:ext cx="3209925" cy="3257550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D15ACA8-D1B9-42C6-ABDF-0D2E943436B3}"/>
              </a:ext>
            </a:extLst>
          </p:cNvPr>
          <p:cNvSpPr/>
          <p:nvPr/>
        </p:nvSpPr>
        <p:spPr>
          <a:xfrm>
            <a:off x="9119012" y="23686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253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EA07BA-5E47-4D1F-97F2-B811DB854A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3" t="5933" r="4050" b="-2813"/>
          <a:stretch/>
        </p:blipFill>
        <p:spPr>
          <a:xfrm>
            <a:off x="375825" y="109056"/>
            <a:ext cx="4665958" cy="6644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192873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발주관리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구매 발주서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endParaRPr lang="en-US" altLang="ko-KR" sz="16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검수일정 및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진척검수 평가 결과 입력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반품처리 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남품진척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85%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이하 검수진행불가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발주진행 프로세스 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&gt;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구매발주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&gt;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검수진행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&gt;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검수완료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반품완료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&gt;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입고처리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&gt;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자재입고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)&gt;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마감완료</a:t>
            </a:r>
            <a:endParaRPr lang="en-US" altLang="ko-KR" sz="16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091DF-745C-4BA0-896E-377B9163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39" y="1018198"/>
            <a:ext cx="2909336" cy="4998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263738" y="1018197"/>
            <a:ext cx="2909335" cy="1914684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263738" y="4446593"/>
            <a:ext cx="2909335" cy="1570519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16D341-FABA-475E-BE7C-793A49EEA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6" t="30088" r="65115" b="48825"/>
          <a:stretch/>
        </p:blipFill>
        <p:spPr>
          <a:xfrm>
            <a:off x="7150627" y="4857654"/>
            <a:ext cx="1904302" cy="13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8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312E17-F68E-496F-B874-E8440650C206}"/>
              </a:ext>
            </a:extLst>
          </p:cNvPr>
          <p:cNvSpPr txBox="1"/>
          <p:nvPr/>
        </p:nvSpPr>
        <p:spPr>
          <a:xfrm>
            <a:off x="1305147" y="1242227"/>
            <a:ext cx="4039350" cy="254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제조업 회사에서 사용할 수 있는 시스템으로써</a:t>
            </a:r>
            <a:r>
              <a:rPr lang="en-US" altLang="ko-KR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자재에 대한 구매조달업무를 </a:t>
            </a:r>
            <a:endParaRPr lang="en-US" altLang="ko-KR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시스템을 통해 효율적으로 관리할 수 있도록 한다</a:t>
            </a:r>
            <a:r>
              <a:rPr lang="en-US" altLang="ko-KR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5F34633-58D1-4919-B3A9-4E4E43BA423B}"/>
              </a:ext>
            </a:extLst>
          </p:cNvPr>
          <p:cNvSpPr/>
          <p:nvPr/>
        </p:nvSpPr>
        <p:spPr>
          <a:xfrm>
            <a:off x="6369974" y="124222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0A9B8-0DFF-4148-B4CF-DD21B2E9FEAE}"/>
              </a:ext>
            </a:extLst>
          </p:cNvPr>
          <p:cNvSpPr txBox="1"/>
          <p:nvPr/>
        </p:nvSpPr>
        <p:spPr>
          <a:xfrm>
            <a:off x="7671740" y="1416140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개발기간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EFCE33-466A-4C74-A147-C1FB3BB8686D}"/>
              </a:ext>
            </a:extLst>
          </p:cNvPr>
          <p:cNvSpPr txBox="1"/>
          <p:nvPr/>
        </p:nvSpPr>
        <p:spPr>
          <a:xfrm>
            <a:off x="7671740" y="1816250"/>
            <a:ext cx="2337499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2022/09/29 ~ 2022/11/15 (5</a:t>
            </a:r>
            <a:r>
              <a:rPr lang="ko-KR" altLang="en-US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주</a:t>
            </a:r>
            <a:r>
              <a:rPr lang="en-US" altLang="ko-KR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947CF3-2C89-4C32-89BD-E6C60BF4680C}"/>
              </a:ext>
            </a:extLst>
          </p:cNvPr>
          <p:cNvSpPr/>
          <p:nvPr/>
        </p:nvSpPr>
        <p:spPr>
          <a:xfrm>
            <a:off x="6369974" y="260645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B51867-3376-43F5-9A13-64682C6614B5}"/>
              </a:ext>
            </a:extLst>
          </p:cNvPr>
          <p:cNvSpPr txBox="1"/>
          <p:nvPr/>
        </p:nvSpPr>
        <p:spPr>
          <a:xfrm>
            <a:off x="7671740" y="2780370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개발인원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2C51E-0AB1-402B-AB4A-8F04F41006D4}"/>
              </a:ext>
            </a:extLst>
          </p:cNvPr>
          <p:cNvSpPr txBox="1"/>
          <p:nvPr/>
        </p:nvSpPr>
        <p:spPr>
          <a:xfrm>
            <a:off x="7671740" y="3180480"/>
            <a:ext cx="2653290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명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(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엄진영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이윤진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정정민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정지훈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03F52E5-A482-4C7E-960F-FCD80C141D2B}"/>
              </a:ext>
            </a:extLst>
          </p:cNvPr>
          <p:cNvSpPr/>
          <p:nvPr/>
        </p:nvSpPr>
        <p:spPr>
          <a:xfrm>
            <a:off x="6369974" y="397068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A20413-5E53-48D2-887F-B9693D2A8394}"/>
              </a:ext>
            </a:extLst>
          </p:cNvPr>
          <p:cNvSpPr txBox="1"/>
          <p:nvPr/>
        </p:nvSpPr>
        <p:spPr>
          <a:xfrm>
            <a:off x="7671740" y="4144600"/>
            <a:ext cx="172034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환경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5C7B8A-1EFE-40D8-A41E-7C42544D12D3}"/>
              </a:ext>
            </a:extLst>
          </p:cNvPr>
          <p:cNvSpPr txBox="1"/>
          <p:nvPr/>
        </p:nvSpPr>
        <p:spPr>
          <a:xfrm>
            <a:off x="7671740" y="4544710"/>
            <a:ext cx="4063059" cy="127727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주요 사용 언어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Spring boot / bootstrap / JavaScript / HTML / CSS</a:t>
            </a:r>
          </a:p>
          <a:p>
            <a:endParaRPr lang="en-US" altLang="ko-KR" sz="11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데이터베이스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Maria DB </a:t>
            </a:r>
          </a:p>
          <a:p>
            <a:endParaRPr lang="en-US" altLang="ko-KR" sz="11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버전관리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GitHub (https://github.com/JeongMin-Jeong/buymanage)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기어 헤드">
            <a:extLst>
              <a:ext uri="{FF2B5EF4-FFF2-40B4-BE49-F238E27FC236}">
                <a16:creationId xmlns:a16="http://schemas.microsoft.com/office/drawing/2014/main" id="{3245CFE2-46BF-4394-8569-D306BA51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4136" y="4258903"/>
            <a:ext cx="561600" cy="561600"/>
          </a:xfrm>
          <a:prstGeom prst="rect">
            <a:avLst/>
          </a:prstGeom>
        </p:spPr>
      </p:pic>
      <p:pic>
        <p:nvPicPr>
          <p:cNvPr id="9" name="그래픽 8" descr="고객 검토">
            <a:extLst>
              <a:ext uri="{FF2B5EF4-FFF2-40B4-BE49-F238E27FC236}">
                <a16:creationId xmlns:a16="http://schemas.microsoft.com/office/drawing/2014/main" id="{7CFB1807-8DB8-44F1-964E-4C09569A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8736" y="2894673"/>
            <a:ext cx="561600" cy="561600"/>
          </a:xfrm>
          <a:prstGeom prst="rect">
            <a:avLst/>
          </a:prstGeom>
        </p:spPr>
      </p:pic>
      <p:pic>
        <p:nvPicPr>
          <p:cNvPr id="13" name="그래픽 12" descr="스톱워치">
            <a:extLst>
              <a:ext uri="{FF2B5EF4-FFF2-40B4-BE49-F238E27FC236}">
                <a16:creationId xmlns:a16="http://schemas.microsoft.com/office/drawing/2014/main" id="{2B456DA9-F9E6-4027-81E6-745900741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3590" y="1530443"/>
            <a:ext cx="561600" cy="561600"/>
          </a:xfrm>
          <a:prstGeom prst="rect">
            <a:avLst/>
          </a:prstGeom>
        </p:spPr>
      </p:pic>
      <p:pic>
        <p:nvPicPr>
          <p:cNvPr id="1026" name="Picture 2" descr="Spring Boot (@springboot) / Twitter">
            <a:extLst>
              <a:ext uri="{FF2B5EF4-FFF2-40B4-BE49-F238E27FC236}">
                <a16:creationId xmlns:a16="http://schemas.microsoft.com/office/drawing/2014/main" id="{16595A56-17C9-48C6-BC1C-603403FB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11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00A0F16D-78B3-441D-BF32-E15DD236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37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ML, CSS &amp; JS :: Juicy Media">
            <a:extLst>
              <a:ext uri="{FF2B5EF4-FFF2-40B4-BE49-F238E27FC236}">
                <a16:creationId xmlns:a16="http://schemas.microsoft.com/office/drawing/2014/main" id="{16E3F7B0-EF48-4A00-ACA9-B71FB84C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884" y="5822855"/>
            <a:ext cx="148114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ZHANITEST">
            <a:extLst>
              <a:ext uri="{FF2B5EF4-FFF2-40B4-BE49-F238E27FC236}">
                <a16:creationId xmlns:a16="http://schemas.microsoft.com/office/drawing/2014/main" id="{16323461-3E22-408E-B6D3-8DA74C50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730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HUB 입문] Git과 GitHub의 차이">
            <a:extLst>
              <a:ext uri="{FF2B5EF4-FFF2-40B4-BE49-F238E27FC236}">
                <a16:creationId xmlns:a16="http://schemas.microsoft.com/office/drawing/2014/main" id="{6848C599-6847-4180-BEE7-82E3FB3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004" y="5817457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8AE9A7-879B-4075-AC4D-8A70F2EA2345}"/>
              </a:ext>
            </a:extLst>
          </p:cNvPr>
          <p:cNvCxnSpPr>
            <a:cxnSpLocks/>
          </p:cNvCxnSpPr>
          <p:nvPr/>
        </p:nvCxnSpPr>
        <p:spPr>
          <a:xfrm>
            <a:off x="4049486" y="790307"/>
            <a:ext cx="7838506" cy="0"/>
          </a:xfrm>
          <a:prstGeom prst="line">
            <a:avLst/>
          </a:prstGeom>
          <a:ln w="127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90B298-37DA-49D0-9FBC-AF9498F49DD5}"/>
              </a:ext>
            </a:extLst>
          </p:cNvPr>
          <p:cNvSpPr txBox="1"/>
          <p:nvPr/>
        </p:nvSpPr>
        <p:spPr>
          <a:xfrm>
            <a:off x="1164392" y="313361"/>
            <a:ext cx="2986715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01.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목표</a:t>
            </a:r>
            <a:endParaRPr lang="ko-KR" altLang="en-US" sz="28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7F81D0-EA39-4DAB-8BE8-5A28997F2982}"/>
              </a:ext>
            </a:extLst>
          </p:cNvPr>
          <p:cNvSpPr txBox="1"/>
          <p:nvPr/>
        </p:nvSpPr>
        <p:spPr>
          <a:xfrm>
            <a:off x="7671740" y="3330619"/>
            <a:ext cx="4039350" cy="505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팀명 </a:t>
            </a:r>
            <a:r>
              <a:rPr lang="en-US" altLang="ko-KR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JJUL</a:t>
            </a:r>
          </a:p>
        </p:txBody>
      </p:sp>
    </p:spTree>
    <p:extLst>
      <p:ext uri="{BB962C8B-B14F-4D97-AF65-F5344CB8AC3E}">
        <p14:creationId xmlns:p14="http://schemas.microsoft.com/office/powerpoint/2010/main" val="4070670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97957F9D-52F5-46CB-9EDE-5B624DD9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40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자재의 조달 계획에 따라 구매 발주서를 발행할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해당하는 계약코드를 선택하면 발주정보가 자동입력된다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납기일자 발주수량은 조달관리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&gt;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조달계획 정보를 사전 확인후 등록할것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 선택시 발주코드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납품업체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품목단가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입력가능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발주수량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발주담당자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상세내용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발주일정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납기일자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발주등록시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default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항목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사용자가 수정불가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809" y="309761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310554" y="309761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8809" y="38010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134350" y="6210301"/>
            <a:ext cx="409574" cy="20002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118809" y="437008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7490FA-FB3C-4537-A424-9C025AA4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4" y="745428"/>
            <a:ext cx="3656548" cy="3022515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252627" y="11107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24BDE04E-F5D6-4C96-92F6-2A11CF1E651A}"/>
              </a:ext>
            </a:extLst>
          </p:cNvPr>
          <p:cNvSpPr/>
          <p:nvPr/>
        </p:nvSpPr>
        <p:spPr>
          <a:xfrm rot="10800000">
            <a:off x="3406974" y="114795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910ADD-9DD1-4F09-990B-031255817BA4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542900" y="1215920"/>
            <a:ext cx="1057654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EAD31E0-6F37-45C3-AC65-5D86836F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80" y="3767944"/>
            <a:ext cx="3656549" cy="306958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52627" y="39295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252627" y="45258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AE16BE-0EC6-4A9C-B6BE-80E6B2726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54" y="741399"/>
            <a:ext cx="4129057" cy="226531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F36FFA-CD26-4826-9B54-F182E6D29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55" y="3560527"/>
            <a:ext cx="1495446" cy="2165537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1266224-73B1-407B-9132-01BDEA04EF18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944529" y="6305550"/>
            <a:ext cx="4189821" cy="4763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63D0EAA7-3806-4207-B470-BF38E972CEDC}"/>
              </a:ext>
            </a:extLst>
          </p:cNvPr>
          <p:cNvSpPr/>
          <p:nvPr/>
        </p:nvSpPr>
        <p:spPr>
          <a:xfrm rot="10800000">
            <a:off x="3406974" y="457037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0F4BE33-ECB8-43A0-9184-6DF4F741CD86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542900" y="4638333"/>
            <a:ext cx="1057654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8CFA8786-0F4F-4B64-9ECB-7E5197C97DFE}"/>
              </a:ext>
            </a:extLst>
          </p:cNvPr>
          <p:cNvSpPr/>
          <p:nvPr/>
        </p:nvSpPr>
        <p:spPr>
          <a:xfrm>
            <a:off x="4697170" y="18870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489F3F-9047-43D6-8727-B9FA52C6C44F}"/>
              </a:ext>
            </a:extLst>
          </p:cNvPr>
          <p:cNvSpPr/>
          <p:nvPr/>
        </p:nvSpPr>
        <p:spPr>
          <a:xfrm>
            <a:off x="252627" y="512577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CDA648-0272-44B7-A6B9-79285147CBE4}"/>
              </a:ext>
            </a:extLst>
          </p:cNvPr>
          <p:cNvSpPr/>
          <p:nvPr/>
        </p:nvSpPr>
        <p:spPr>
          <a:xfrm>
            <a:off x="9118809" y="472954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7F72775-0E31-4E8F-896B-D53AABD7908C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>
            <a:off x="3724274" y="1743075"/>
            <a:ext cx="972897" cy="239575"/>
          </a:xfrm>
          <a:prstGeom prst="bentConnector3">
            <a:avLst>
              <a:gd name="adj1" fmla="val 50259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E1926BE-3156-4A59-B940-5AEB2315EF8E}"/>
              </a:ext>
            </a:extLst>
          </p:cNvPr>
          <p:cNvCxnSpPr>
            <a:stCxn id="44" idx="2"/>
          </p:cNvCxnSpPr>
          <p:nvPr/>
        </p:nvCxnSpPr>
        <p:spPr>
          <a:xfrm rot="10800000" flipV="1">
            <a:off x="3724274" y="1982649"/>
            <a:ext cx="972897" cy="67964"/>
          </a:xfrm>
          <a:prstGeom prst="bentConnector3">
            <a:avLst>
              <a:gd name="adj1" fmla="val 50326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8C19DAD-84CE-4EC4-BA24-EAF6B15C9C0A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4" y="1982649"/>
            <a:ext cx="972897" cy="37236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8E5217C-C08E-47F3-B43E-80E9D373F5A8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6" y="1982649"/>
            <a:ext cx="972895" cy="665582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BEA9486-658C-4710-8BD4-48BC94380565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8" y="1982649"/>
            <a:ext cx="972893" cy="96057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A9D0987-BA94-4E3B-B318-4455B7DBB087}"/>
              </a:ext>
            </a:extLst>
          </p:cNvPr>
          <p:cNvCxnSpPr>
            <a:cxnSpLocks/>
          </p:cNvCxnSpPr>
          <p:nvPr/>
        </p:nvCxnSpPr>
        <p:spPr>
          <a:xfrm>
            <a:off x="4210074" y="2860675"/>
            <a:ext cx="0" cy="689928"/>
          </a:xfrm>
          <a:prstGeom prst="line">
            <a:avLst/>
          </a:prstGeom>
          <a:ln w="381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B4637B9-9043-4040-9453-A973524C3D3E}"/>
              </a:ext>
            </a:extLst>
          </p:cNvPr>
          <p:cNvCxnSpPr>
            <a:cxnSpLocks/>
          </p:cNvCxnSpPr>
          <p:nvPr/>
        </p:nvCxnSpPr>
        <p:spPr>
          <a:xfrm flipH="1">
            <a:off x="3724276" y="3532847"/>
            <a:ext cx="485798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302C907-6B34-47F1-9E80-13DFD6080C51}"/>
              </a:ext>
            </a:extLst>
          </p:cNvPr>
          <p:cNvCxnSpPr/>
          <p:nvPr/>
        </p:nvCxnSpPr>
        <p:spPr>
          <a:xfrm flipH="1">
            <a:off x="3724274" y="3241364"/>
            <a:ext cx="488975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7391BA92-AE9B-4C39-AC86-92DC224CDB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66" t="30088" r="65115" b="48825"/>
          <a:stretch/>
        </p:blipFill>
        <p:spPr>
          <a:xfrm>
            <a:off x="9122980" y="5124895"/>
            <a:ext cx="1904302" cy="1392572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A069723-F2EF-4CB0-8FEA-57B71C5423EC}"/>
              </a:ext>
            </a:extLst>
          </p:cNvPr>
          <p:cNvSpPr/>
          <p:nvPr/>
        </p:nvSpPr>
        <p:spPr>
          <a:xfrm>
            <a:off x="9118809" y="5553001"/>
            <a:ext cx="1372493" cy="19435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10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DFE39-F759-45DD-A5EB-B7B23AA1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205376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-1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발주서를 검색할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37401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05947" y="29396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05947" y="31499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FEE2F-5BA9-4140-A920-69A56A27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405" y="851424"/>
            <a:ext cx="1530462" cy="1134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EF045A-D3CE-4653-AE60-7F6CE46F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482" y="3423334"/>
            <a:ext cx="1530462" cy="88766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C3BB82-40CB-4ADC-8CAC-62E25EAF5952}"/>
              </a:ext>
            </a:extLst>
          </p:cNvPr>
          <p:cNvGrpSpPr/>
          <p:nvPr/>
        </p:nvGrpSpPr>
        <p:grpSpPr>
          <a:xfrm>
            <a:off x="1427462" y="3294807"/>
            <a:ext cx="1182020" cy="572360"/>
            <a:chOff x="1427462" y="3361482"/>
            <a:chExt cx="1182020" cy="572360"/>
          </a:xfrm>
        </p:grpSpPr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F0E05336-2AAE-456B-8E16-20B8A2092438}"/>
                </a:ext>
              </a:extLst>
            </p:cNvPr>
            <p:cNvCxnSpPr>
              <a:cxnSpLocks/>
              <a:stCxn id="30" idx="4"/>
              <a:endCxn id="8" idx="1"/>
            </p:cNvCxnSpPr>
            <p:nvPr/>
          </p:nvCxnSpPr>
          <p:spPr>
            <a:xfrm rot="16200000" flipH="1">
              <a:off x="1834236" y="3158596"/>
              <a:ext cx="436435" cy="1114057"/>
            </a:xfrm>
            <a:prstGeom prst="bentConnector2">
              <a:avLst/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3ACE6BF4-1029-40D5-84CC-3031A63F8F88}"/>
                </a:ext>
              </a:extLst>
            </p:cNvPr>
            <p:cNvSpPr/>
            <p:nvPr/>
          </p:nvSpPr>
          <p:spPr>
            <a:xfrm>
              <a:off x="1427462" y="3361482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62B25DA-B07B-40FE-B317-BC6673E87B82}"/>
              </a:ext>
            </a:extLst>
          </p:cNvPr>
          <p:cNvSpPr/>
          <p:nvPr/>
        </p:nvSpPr>
        <p:spPr>
          <a:xfrm>
            <a:off x="1427462" y="286516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5CC2D9B-072D-4C9C-B9DE-EB05EAE5DFA7}"/>
              </a:ext>
            </a:extLst>
          </p:cNvPr>
          <p:cNvCxnSpPr>
            <a:cxnSpLocks/>
            <a:stCxn id="32" idx="0"/>
            <a:endCxn id="5" idx="1"/>
          </p:cNvCxnSpPr>
          <p:nvPr/>
        </p:nvCxnSpPr>
        <p:spPr>
          <a:xfrm rot="5400000" flipH="1" flipV="1">
            <a:off x="1225077" y="1688837"/>
            <a:ext cx="1446677" cy="905980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EC1762C4-2BD4-4B55-8019-10ECD0B3225F}"/>
              </a:ext>
            </a:extLst>
          </p:cNvPr>
          <p:cNvSpPr/>
          <p:nvPr/>
        </p:nvSpPr>
        <p:spPr>
          <a:xfrm>
            <a:off x="2126987" y="31499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51E40A-7CE0-480D-8F58-FA3C5C6D0B17}"/>
              </a:ext>
            </a:extLst>
          </p:cNvPr>
          <p:cNvSpPr/>
          <p:nvPr/>
        </p:nvSpPr>
        <p:spPr>
          <a:xfrm>
            <a:off x="9118307" y="27350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D0B8110-83D4-45FF-AFAE-19AEC74120E4}"/>
              </a:ext>
            </a:extLst>
          </p:cNvPr>
          <p:cNvSpPr/>
          <p:nvPr/>
        </p:nvSpPr>
        <p:spPr>
          <a:xfrm>
            <a:off x="10825966" y="27350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30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EB66EE4-E712-41EE-A8F9-6FD6C8B9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7355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발주서의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788421" y="4073206"/>
            <a:ext cx="1230880" cy="16541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0F0E5-D07B-488F-8972-44A80B9C703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019301" y="4155916"/>
            <a:ext cx="2752722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BBBD571-E050-4B28-AFB8-05E20BA11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2226E-B0FE-442A-BDD1-50EC251E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5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31775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발주서의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select 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납품업체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발주담당자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발주일자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납기일자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상세설명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클릭시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발주서는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0976" y="344498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0976" y="436414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2D5BB83-F7DD-4E0C-BEA6-387DA485F36E}"/>
              </a:ext>
            </a:extLst>
          </p:cNvPr>
          <p:cNvSpPr/>
          <p:nvPr/>
        </p:nvSpPr>
        <p:spPr>
          <a:xfrm>
            <a:off x="9120976" y="47297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BC2A66-9B10-4F6F-80B7-7DDBAEEC4B4D}"/>
              </a:ext>
            </a:extLst>
          </p:cNvPr>
          <p:cNvSpPr/>
          <p:nvPr/>
        </p:nvSpPr>
        <p:spPr>
          <a:xfrm>
            <a:off x="9120976" y="256168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6350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2DB2F1-995C-46A7-A1A1-FF5F3490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6350">
            <a:solidFill>
              <a:srgbClr val="334971"/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228" y="4737325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400EEF-B27B-4897-89F3-4661FD061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27" y="750025"/>
            <a:ext cx="3764579" cy="325488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12754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471FAE-1B36-45B3-916D-CBF24D712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27" y="4001038"/>
            <a:ext cx="3764579" cy="2798843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 flipV="1">
            <a:off x="1047750" y="5309364"/>
            <a:ext cx="3408478" cy="13105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13928" y="559314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812151" y="6529387"/>
            <a:ext cx="235599" cy="180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E80719-857A-4A95-B5EE-3C3006706141}"/>
              </a:ext>
            </a:extLst>
          </p:cNvPr>
          <p:cNvSpPr/>
          <p:nvPr/>
        </p:nvSpPr>
        <p:spPr>
          <a:xfrm>
            <a:off x="1000868" y="641386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4933951" y="6543045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F91646-E374-495C-B05D-2C9D2CB7D29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978506" y="6643373"/>
            <a:ext cx="955445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18318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4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684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2DB2F1-995C-46A7-A1A1-FF5F3490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639916" y="6543045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BE72B-E785-4752-9E18-92114AC36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7" y="1073611"/>
            <a:ext cx="6748848" cy="371326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8679499-3493-4A9D-9280-104B2236D939}"/>
              </a:ext>
            </a:extLst>
          </p:cNvPr>
          <p:cNvCxnSpPr>
            <a:stCxn id="13" idx="1"/>
            <a:endCxn id="4" idx="2"/>
          </p:cNvCxnSpPr>
          <p:nvPr/>
        </p:nvCxnSpPr>
        <p:spPr>
          <a:xfrm rot="10800000">
            <a:off x="3588352" y="4786879"/>
            <a:ext cx="2051565" cy="1856495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검수계획등록기능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618417"/>
            <a:ext cx="29908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구매발주 상태에서 발주정보 상세보기시 검수등록 버튼이 활성화된다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 된 자재의 조달 납기에 맞추어 진척 검수 일정을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계획등록을 진행하면 검수진행 상태가 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 일정을 달력기능을 통해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 담당자를 텍스트로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A3887B7-BDB8-4C9D-B4FC-5E691C36851C}"/>
              </a:ext>
            </a:extLst>
          </p:cNvPr>
          <p:cNvSpPr/>
          <p:nvPr/>
        </p:nvSpPr>
        <p:spPr>
          <a:xfrm>
            <a:off x="9120976" y="38020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8586BEE-AD26-4229-A61B-D641AF4F8AA2}"/>
              </a:ext>
            </a:extLst>
          </p:cNvPr>
          <p:cNvSpPr/>
          <p:nvPr/>
        </p:nvSpPr>
        <p:spPr>
          <a:xfrm>
            <a:off x="9120976" y="326164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80E587-A417-4930-B9C8-B98387C525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66" t="30088" r="65115" b="48825"/>
          <a:stretch/>
        </p:blipFill>
        <p:spPr>
          <a:xfrm>
            <a:off x="9147765" y="4245119"/>
            <a:ext cx="1904302" cy="139257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D40227F-61FC-46A9-9C0B-1089EDC18244}"/>
              </a:ext>
            </a:extLst>
          </p:cNvPr>
          <p:cNvSpPr/>
          <p:nvPr/>
        </p:nvSpPr>
        <p:spPr>
          <a:xfrm>
            <a:off x="9147765" y="4844228"/>
            <a:ext cx="1372493" cy="19435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63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8371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검수계획보기기능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1703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351717"/>
            <a:ext cx="299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 된 검수일정과 담당자를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여기에서 검수진행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반품진행 중 선택해서 진행이 가능하다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6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639916" y="6552570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BA278-6FB0-4586-8E10-4B63955B6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1013"/>
            <a:ext cx="6748848" cy="4792081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8679499-3493-4A9D-9280-104B2236D939}"/>
              </a:ext>
            </a:extLst>
          </p:cNvPr>
          <p:cNvCxnSpPr>
            <a:cxnSpLocks/>
            <a:stCxn id="13" idx="1"/>
            <a:endCxn id="19" idx="2"/>
          </p:cNvCxnSpPr>
          <p:nvPr/>
        </p:nvCxnSpPr>
        <p:spPr>
          <a:xfrm rot="10800000">
            <a:off x="3588352" y="5863094"/>
            <a:ext cx="2051564" cy="789804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57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3583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반품진행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3EACA-3CC4-488D-AB26-B0586EC97F7A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반품기능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(inspection/return.html)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C6E722-74D3-4557-9ACD-433E6198487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131B72-4D9D-4863-92C8-209362D48058}"/>
              </a:ext>
            </a:extLst>
          </p:cNvPr>
          <p:cNvSpPr txBox="1"/>
          <p:nvPr/>
        </p:nvSpPr>
        <p:spPr>
          <a:xfrm>
            <a:off x="9061961" y="1618417"/>
            <a:ext cx="29908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검수 계획 일정 중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반품처리를 했을 경우 발주서 상태를 반품완료로 변경시킨다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반품진행 선택시 검수일정의 검수진척도는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"0"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으로 자동입력되고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나머지 상세정보는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반품완료 선택시 발주서의 발주상태가 반품완료로 자동변경됨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C63EA04-ED7B-4889-A217-D7007446E2CC}"/>
              </a:ext>
            </a:extLst>
          </p:cNvPr>
          <p:cNvSpPr/>
          <p:nvPr/>
        </p:nvSpPr>
        <p:spPr>
          <a:xfrm>
            <a:off x="9120976" y="361625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74A752-AF97-4260-A81B-89B4B16FC0F5}"/>
              </a:ext>
            </a:extLst>
          </p:cNvPr>
          <p:cNvSpPr/>
          <p:nvPr/>
        </p:nvSpPr>
        <p:spPr>
          <a:xfrm>
            <a:off x="9120976" y="27139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665EE9-2EDE-4849-88E7-F6515904C78A}"/>
              </a:ext>
            </a:extLst>
          </p:cNvPr>
          <p:cNvSpPr/>
          <p:nvPr/>
        </p:nvSpPr>
        <p:spPr>
          <a:xfrm>
            <a:off x="9321739" y="361625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871273-11C2-4ACB-9AEE-C3B911B6C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1013"/>
            <a:ext cx="6748848" cy="4792081"/>
          </a:xfrm>
          <a:prstGeom prst="rect">
            <a:avLst/>
          </a:prstGeom>
          <a:ln w="12700">
            <a:solidFill>
              <a:srgbClr val="334971"/>
            </a:solidFill>
          </a:ln>
          <a:effectLst/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802F8D9-69F2-41FA-8A99-B59BA350E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809" y="780944"/>
            <a:ext cx="6495372" cy="4597231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57119C-A988-4CFE-9E4A-2DAD4E31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393" y="3360086"/>
            <a:ext cx="4737213" cy="91597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8A53F1-3F94-4384-9DF5-3C12B0B7F0A8}"/>
              </a:ext>
            </a:extLst>
          </p:cNvPr>
          <p:cNvSpPr/>
          <p:nvPr/>
        </p:nvSpPr>
        <p:spPr>
          <a:xfrm>
            <a:off x="2400526" y="5015213"/>
            <a:ext cx="400420" cy="20065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F184D19-4807-4C98-B120-ED9ABCEDCDF3}"/>
              </a:ext>
            </a:extLst>
          </p:cNvPr>
          <p:cNvSpPr/>
          <p:nvPr/>
        </p:nvSpPr>
        <p:spPr>
          <a:xfrm>
            <a:off x="2244585" y="49518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5F58FB3-9BAE-4468-91AB-32C044C4BCD0}"/>
              </a:ext>
            </a:extLst>
          </p:cNvPr>
          <p:cNvCxnSpPr>
            <a:cxnSpLocks/>
            <a:stCxn id="29" idx="0"/>
            <a:endCxn id="10" idx="1"/>
          </p:cNvCxnSpPr>
          <p:nvPr/>
        </p:nvCxnSpPr>
        <p:spPr>
          <a:xfrm rot="5400000" flipH="1" flipV="1">
            <a:off x="2565494" y="3853315"/>
            <a:ext cx="1197140" cy="1126657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CF34A90-F8CE-4377-B66C-583C73C67E64}"/>
              </a:ext>
            </a:extLst>
          </p:cNvPr>
          <p:cNvCxnSpPr>
            <a:cxnSpLocks/>
            <a:stCxn id="13" idx="0"/>
            <a:endCxn id="44" idx="1"/>
          </p:cNvCxnSpPr>
          <p:nvPr/>
        </p:nvCxnSpPr>
        <p:spPr>
          <a:xfrm rot="5400000" flipH="1" flipV="1">
            <a:off x="425367" y="3712529"/>
            <a:ext cx="2388411" cy="1122474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40320" y="5467971"/>
            <a:ext cx="436029" cy="21845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4244808-80FA-49D3-8AFE-3F10EDA248A9}"/>
              </a:ext>
            </a:extLst>
          </p:cNvPr>
          <p:cNvSpPr/>
          <p:nvPr/>
        </p:nvSpPr>
        <p:spPr>
          <a:xfrm>
            <a:off x="740763" y="53781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54B8B2A-164D-4E9B-AF4B-D4ABA127CE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66" t="30088" r="65115" b="48825"/>
          <a:stretch/>
        </p:blipFill>
        <p:spPr>
          <a:xfrm>
            <a:off x="9120976" y="4549583"/>
            <a:ext cx="1904302" cy="139257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003E4EE-214D-4706-A304-E8BC111A03EE}"/>
              </a:ext>
            </a:extLst>
          </p:cNvPr>
          <p:cNvSpPr/>
          <p:nvPr/>
        </p:nvSpPr>
        <p:spPr>
          <a:xfrm>
            <a:off x="9120976" y="5453961"/>
            <a:ext cx="1372493" cy="19435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72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799E019-AE6F-4012-BE00-4F95F7C6C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6" t="30088" r="65115" b="48825"/>
          <a:stretch/>
        </p:blipFill>
        <p:spPr>
          <a:xfrm>
            <a:off x="10605579" y="5786291"/>
            <a:ext cx="1372493" cy="100367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9727A74-4E14-4CA9-9832-3F7369695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28" y="1071013"/>
            <a:ext cx="6748848" cy="4792081"/>
          </a:xfrm>
          <a:prstGeom prst="rect">
            <a:avLst/>
          </a:prstGeom>
          <a:ln w="12700">
            <a:solidFill>
              <a:srgbClr val="334971"/>
            </a:solidFill>
          </a:ln>
          <a:effectLst/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0D274E7-7515-4A3A-9E58-409F02374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599" y="4963574"/>
            <a:ext cx="6486351" cy="409538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214425A-4E24-4BB9-8873-7030C6811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0601" y="775881"/>
            <a:ext cx="6492699" cy="4184344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3583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검수진행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검수진행기능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618417"/>
            <a:ext cx="2990850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4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4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 검수 후 진척 평가 결과를 입력</a:t>
            </a:r>
            <a:r>
              <a:rPr lang="en-US" altLang="ko-KR" sz="11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1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4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4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4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검수진행 선택시 미리 지정해둔 검수 일정의 진척 평가 결과를 입력할 수 있는 팝업창 생성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차검수의 결과를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select box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선택가능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 때 선택가능한 값목록은 진척률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(%)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이다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검수내용은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로 처리하여 사용자가 수정할 수 없음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2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 내용은 각각 해당날짜의 진척률을 나타낸 값이다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납품진척도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1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차와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 모두를 고려한 값이며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전체에 대해 얼마나 진척되었는지 나타냄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결과가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85%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이하일 경우 검수완료가 불가함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납품진척도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85%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이상일 경우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검수완료 선택시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가지 작업이 동시에 자동진행된다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발주서의 발주상태가 검수완료로 자동변경됨</a:t>
            </a:r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 상세보기페이지 하단의 검수관련 버튼 사라짐</a:t>
            </a:r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10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</a:t>
            </a:r>
            <a:r>
              <a:rPr lang="ko-KR" altLang="en-US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자재관리의 자재입고 페이지 목록에 추가됨</a:t>
            </a:r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02533D-2657-48D0-9A13-360A50C7D8AE}"/>
              </a:ext>
            </a:extLst>
          </p:cNvPr>
          <p:cNvSpPr/>
          <p:nvPr/>
        </p:nvSpPr>
        <p:spPr>
          <a:xfrm>
            <a:off x="9110929" y="290701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E42C09-D08E-43D4-826B-E3B17CE906A6}"/>
              </a:ext>
            </a:extLst>
          </p:cNvPr>
          <p:cNvSpPr/>
          <p:nvPr/>
        </p:nvSpPr>
        <p:spPr>
          <a:xfrm>
            <a:off x="9110929" y="23965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A6BBE6A-19F1-4287-AB72-06C7A4EC82D4}"/>
              </a:ext>
            </a:extLst>
          </p:cNvPr>
          <p:cNvSpPr/>
          <p:nvPr/>
        </p:nvSpPr>
        <p:spPr>
          <a:xfrm>
            <a:off x="9121123" y="35687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4F9A217-0D8F-4201-B7C2-FDF034177E93}"/>
              </a:ext>
            </a:extLst>
          </p:cNvPr>
          <p:cNvSpPr/>
          <p:nvPr/>
        </p:nvSpPr>
        <p:spPr>
          <a:xfrm>
            <a:off x="9121123" y="393780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044429E-0CDC-4A9B-9140-07FD93AD0C7E}"/>
              </a:ext>
            </a:extLst>
          </p:cNvPr>
          <p:cNvSpPr/>
          <p:nvPr/>
        </p:nvSpPr>
        <p:spPr>
          <a:xfrm>
            <a:off x="9111978" y="46078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7EFD4D2-A482-4483-B648-929F0228CD40}"/>
              </a:ext>
            </a:extLst>
          </p:cNvPr>
          <p:cNvSpPr/>
          <p:nvPr/>
        </p:nvSpPr>
        <p:spPr>
          <a:xfrm>
            <a:off x="2141814" y="212648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97D46F-DB82-4CCA-967D-CA55BC3BBC61}"/>
              </a:ext>
            </a:extLst>
          </p:cNvPr>
          <p:cNvSpPr/>
          <p:nvPr/>
        </p:nvSpPr>
        <p:spPr>
          <a:xfrm>
            <a:off x="2141814" y="376205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B90875-C35E-40D9-A61C-A945C9D587BD}"/>
              </a:ext>
            </a:extLst>
          </p:cNvPr>
          <p:cNvSpPr/>
          <p:nvPr/>
        </p:nvSpPr>
        <p:spPr>
          <a:xfrm>
            <a:off x="2132289" y="46478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5C7A10-71F0-4135-8F75-45766D771637}"/>
              </a:ext>
            </a:extLst>
          </p:cNvPr>
          <p:cNvSpPr/>
          <p:nvPr/>
        </p:nvSpPr>
        <p:spPr>
          <a:xfrm>
            <a:off x="2326596" y="4994282"/>
            <a:ext cx="457706" cy="24607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B5852C-9842-42BD-ABF5-7046D92FA4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405"/>
          <a:stretch/>
        </p:blipFill>
        <p:spPr>
          <a:xfrm>
            <a:off x="3754664" y="3015517"/>
            <a:ext cx="5019157" cy="171263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8DBF00-EC74-4C3A-BE91-4BEDA5090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4666" y="2998404"/>
            <a:ext cx="5019157" cy="954892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5F5ECD-FABF-4A44-88D0-0D748B8A4298}"/>
              </a:ext>
            </a:extLst>
          </p:cNvPr>
          <p:cNvSpPr/>
          <p:nvPr/>
        </p:nvSpPr>
        <p:spPr>
          <a:xfrm>
            <a:off x="3633836" y="3555320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31EA03-0FB8-42D3-8DF7-82B89433D823}"/>
              </a:ext>
            </a:extLst>
          </p:cNvPr>
          <p:cNvSpPr/>
          <p:nvPr/>
        </p:nvSpPr>
        <p:spPr>
          <a:xfrm>
            <a:off x="3633836" y="4428193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BDCBEBC-7DEC-440B-8382-CF9977199227}"/>
              </a:ext>
            </a:extLst>
          </p:cNvPr>
          <p:cNvCxnSpPr>
            <a:cxnSpLocks/>
            <a:stCxn id="38" idx="3"/>
            <a:endCxn id="35" idx="2"/>
          </p:cNvCxnSpPr>
          <p:nvPr/>
        </p:nvCxnSpPr>
        <p:spPr>
          <a:xfrm flipV="1">
            <a:off x="2784302" y="3650941"/>
            <a:ext cx="849534" cy="1466379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8E11A25-D5FA-4AB4-BF23-3596FC6E3F44}"/>
              </a:ext>
            </a:extLst>
          </p:cNvPr>
          <p:cNvCxnSpPr>
            <a:cxnSpLocks/>
            <a:stCxn id="38" idx="3"/>
            <a:endCxn id="37" idx="2"/>
          </p:cNvCxnSpPr>
          <p:nvPr/>
        </p:nvCxnSpPr>
        <p:spPr>
          <a:xfrm flipV="1">
            <a:off x="2784302" y="4523814"/>
            <a:ext cx="849534" cy="59350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A6D173-72D5-4250-B3B6-6B1C0EA93B33}"/>
              </a:ext>
            </a:extLst>
          </p:cNvPr>
          <p:cNvSpPr/>
          <p:nvPr/>
        </p:nvSpPr>
        <p:spPr>
          <a:xfrm>
            <a:off x="4876051" y="4415909"/>
            <a:ext cx="460771" cy="203526"/>
          </a:xfrm>
          <a:prstGeom prst="rect">
            <a:avLst/>
          </a:prstGeom>
          <a:noFill/>
          <a:ln w="28575">
            <a:solidFill>
              <a:srgbClr val="334971">
                <a:alpha val="69804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DD180C2-B211-4BF4-BFE1-BA0DA2FAE9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2850" y="5105485"/>
            <a:ext cx="5019156" cy="74728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D149E187-4D8A-4E1B-823B-98A98874C4D7}"/>
              </a:ext>
            </a:extLst>
          </p:cNvPr>
          <p:cNvSpPr/>
          <p:nvPr/>
        </p:nvSpPr>
        <p:spPr>
          <a:xfrm>
            <a:off x="3633836" y="5507464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54060AF-22C3-4BCE-A18D-F92B3A1D5333}"/>
              </a:ext>
            </a:extLst>
          </p:cNvPr>
          <p:cNvCxnSpPr>
            <a:cxnSpLocks/>
            <a:stCxn id="38" idx="3"/>
            <a:endCxn id="49" idx="2"/>
          </p:cNvCxnSpPr>
          <p:nvPr/>
        </p:nvCxnSpPr>
        <p:spPr>
          <a:xfrm>
            <a:off x="2784302" y="5117320"/>
            <a:ext cx="849534" cy="485765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08A32E2-906C-4059-A187-2974F0446AA8}"/>
              </a:ext>
            </a:extLst>
          </p:cNvPr>
          <p:cNvSpPr/>
          <p:nvPr/>
        </p:nvSpPr>
        <p:spPr>
          <a:xfrm>
            <a:off x="2132289" y="502905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594668-DD33-412E-92AC-58405AC267E8}"/>
              </a:ext>
            </a:extLst>
          </p:cNvPr>
          <p:cNvSpPr/>
          <p:nvPr/>
        </p:nvSpPr>
        <p:spPr>
          <a:xfrm>
            <a:off x="5631364" y="6559893"/>
            <a:ext cx="378911" cy="167615"/>
          </a:xfrm>
          <a:prstGeom prst="rect">
            <a:avLst/>
          </a:prstGeom>
          <a:noFill/>
          <a:ln w="28575">
            <a:solidFill>
              <a:srgbClr val="334971">
                <a:alpha val="69804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298517C-744B-47DD-86C2-59C9319A32F7}"/>
              </a:ext>
            </a:extLst>
          </p:cNvPr>
          <p:cNvCxnSpPr>
            <a:stCxn id="60" idx="0"/>
            <a:endCxn id="46" idx="3"/>
          </p:cNvCxnSpPr>
          <p:nvPr/>
        </p:nvCxnSpPr>
        <p:spPr>
          <a:xfrm rot="16200000" flipV="1">
            <a:off x="4557711" y="5296784"/>
            <a:ext cx="2042221" cy="483998"/>
          </a:xfrm>
          <a:prstGeom prst="bentConnector2">
            <a:avLst/>
          </a:prstGeom>
          <a:ln w="28575">
            <a:solidFill>
              <a:srgbClr val="334971">
                <a:alpha val="69804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5A1C698-4E5F-4FCD-9B6F-346FD3F07376}"/>
              </a:ext>
            </a:extLst>
          </p:cNvPr>
          <p:cNvCxnSpPr>
            <a:cxnSpLocks/>
            <a:stCxn id="48" idx="0"/>
            <a:endCxn id="65" idx="1"/>
          </p:cNvCxnSpPr>
          <p:nvPr/>
        </p:nvCxnSpPr>
        <p:spPr>
          <a:xfrm rot="5400000" flipH="1" flipV="1">
            <a:off x="80386" y="3417756"/>
            <a:ext cx="2599918" cy="1500512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BDDDD5-31DA-4181-A3E0-9114E8998AC6}"/>
              </a:ext>
            </a:extLst>
          </p:cNvPr>
          <p:cNvSpPr/>
          <p:nvPr/>
        </p:nvSpPr>
        <p:spPr>
          <a:xfrm>
            <a:off x="412074" y="5467971"/>
            <a:ext cx="436029" cy="21845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354E220-9705-4FD1-A9ED-864435DC1604}"/>
              </a:ext>
            </a:extLst>
          </p:cNvPr>
          <p:cNvSpPr/>
          <p:nvPr/>
        </p:nvSpPr>
        <p:spPr>
          <a:xfrm>
            <a:off x="312896" y="539503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A14AB60-CE9B-42F4-BDBF-65C01954500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4565"/>
          <a:stretch/>
        </p:blipFill>
        <p:spPr>
          <a:xfrm>
            <a:off x="3738958" y="1979003"/>
            <a:ext cx="4360420" cy="689215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939BBB-11C5-48E0-A7CE-6925E30944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36134" y="1090264"/>
            <a:ext cx="2398732" cy="83823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3855CA08-5A5A-421F-B0AC-A1E5B20011FF}"/>
              </a:ext>
            </a:extLst>
          </p:cNvPr>
          <p:cNvSpPr/>
          <p:nvPr/>
        </p:nvSpPr>
        <p:spPr>
          <a:xfrm>
            <a:off x="3633836" y="12893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B0FD9-35BB-4C23-9CE5-76FA3F553A3A}"/>
              </a:ext>
            </a:extLst>
          </p:cNvPr>
          <p:cNvSpPr/>
          <p:nvPr/>
        </p:nvSpPr>
        <p:spPr>
          <a:xfrm>
            <a:off x="3858025" y="2496960"/>
            <a:ext cx="308827" cy="14268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2C4CE7F-25C8-405E-8272-8E1AC46401E0}"/>
              </a:ext>
            </a:extLst>
          </p:cNvPr>
          <p:cNvSpPr/>
          <p:nvPr/>
        </p:nvSpPr>
        <p:spPr>
          <a:xfrm>
            <a:off x="9116899" y="4950881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1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500C3F2-D08A-47DB-9364-BC0D9A6E0A55}"/>
              </a:ext>
            </a:extLst>
          </p:cNvPr>
          <p:cNvSpPr/>
          <p:nvPr/>
        </p:nvSpPr>
        <p:spPr>
          <a:xfrm>
            <a:off x="9116899" y="5271186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2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F298604-E330-4DC2-BEFC-CDA8DF75E6F1}"/>
              </a:ext>
            </a:extLst>
          </p:cNvPr>
          <p:cNvSpPr/>
          <p:nvPr/>
        </p:nvSpPr>
        <p:spPr>
          <a:xfrm>
            <a:off x="9116899" y="5626900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3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160C21-E7CA-4F79-B75A-0147E31E4268}"/>
              </a:ext>
            </a:extLst>
          </p:cNvPr>
          <p:cNvSpPr/>
          <p:nvPr/>
        </p:nvSpPr>
        <p:spPr>
          <a:xfrm>
            <a:off x="10605579" y="6304912"/>
            <a:ext cx="1372493" cy="19435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67576BE1-210F-4BF7-95AA-D836C06E1E9C}"/>
              </a:ext>
            </a:extLst>
          </p:cNvPr>
          <p:cNvCxnSpPr>
            <a:cxnSpLocks/>
            <a:stCxn id="24" idx="2"/>
            <a:endCxn id="66" idx="2"/>
          </p:cNvCxnSpPr>
          <p:nvPr/>
        </p:nvCxnSpPr>
        <p:spPr>
          <a:xfrm rot="10800000" flipH="1">
            <a:off x="2132288" y="1384942"/>
            <a:ext cx="1501547" cy="3358508"/>
          </a:xfrm>
          <a:prstGeom prst="bentConnector3">
            <a:avLst>
              <a:gd name="adj1" fmla="val -31426"/>
            </a:avLst>
          </a:prstGeom>
          <a:ln w="28575">
            <a:solidFill>
              <a:srgbClr val="334971">
                <a:alpha val="69804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89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684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마감완료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158DE3D3-EAE5-4541-A029-08BB665D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51" y="3921153"/>
            <a:ext cx="3851770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DB2B83A-88CD-4DAC-BD34-23FC5B049A6F}"/>
              </a:ext>
            </a:extLst>
          </p:cNvPr>
          <p:cNvCxnSpPr>
            <a:cxnSpLocks/>
            <a:endCxn id="64" idx="2"/>
          </p:cNvCxnSpPr>
          <p:nvPr/>
        </p:nvCxnSpPr>
        <p:spPr>
          <a:xfrm rot="10800000">
            <a:off x="3469105" y="5243433"/>
            <a:ext cx="2175367" cy="1399725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E5401A2-89B0-45FA-BCDE-716ACC835792}"/>
              </a:ext>
            </a:extLst>
          </p:cNvPr>
          <p:cNvSpPr/>
          <p:nvPr/>
        </p:nvSpPr>
        <p:spPr>
          <a:xfrm>
            <a:off x="5644471" y="6549239"/>
            <a:ext cx="384854" cy="20398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6449635A-2609-4049-B082-0E1BBDCC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22" y="800208"/>
            <a:ext cx="3851770" cy="312094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93CA01F6-719F-49C5-92ED-14A61E94E65E}"/>
              </a:ext>
            </a:extLst>
          </p:cNvPr>
          <p:cNvSpPr/>
          <p:nvPr/>
        </p:nvSpPr>
        <p:spPr>
          <a:xfrm>
            <a:off x="5519343" y="643112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56A42F6C-715A-471C-ACD2-0D08D5795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11" y="1614567"/>
            <a:ext cx="5143786" cy="362886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FEEADAB-8AD3-4066-8265-1C2FF13CB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888" y="2783360"/>
            <a:ext cx="6318365" cy="773580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056D6B47-28A8-4E59-9882-565F82FD1AC6}"/>
              </a:ext>
            </a:extLst>
          </p:cNvPr>
          <p:cNvSpPr/>
          <p:nvPr/>
        </p:nvSpPr>
        <p:spPr>
          <a:xfrm>
            <a:off x="2628509" y="3032203"/>
            <a:ext cx="453005" cy="36899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10FFC7-B360-4BF6-B02B-0C019976B7E7}"/>
              </a:ext>
            </a:extLst>
          </p:cNvPr>
          <p:cNvSpPr/>
          <p:nvPr/>
        </p:nvSpPr>
        <p:spPr>
          <a:xfrm>
            <a:off x="902755" y="49285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5BF33B49-DFB7-43B1-879D-BCF65D79FFCB}"/>
              </a:ext>
            </a:extLst>
          </p:cNvPr>
          <p:cNvCxnSpPr>
            <a:cxnSpLocks/>
            <a:stCxn id="67" idx="0"/>
            <a:endCxn id="68" idx="1"/>
          </p:cNvCxnSpPr>
          <p:nvPr/>
        </p:nvCxnSpPr>
        <p:spPr>
          <a:xfrm rot="5400000" flipH="1" flipV="1">
            <a:off x="886425" y="3282101"/>
            <a:ext cx="1758414" cy="1534512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F878289-6AE9-43D5-8012-3FF465D907D1}"/>
              </a:ext>
            </a:extLst>
          </p:cNvPr>
          <p:cNvSpPr/>
          <p:nvPr/>
        </p:nvSpPr>
        <p:spPr>
          <a:xfrm>
            <a:off x="4895459" y="1042738"/>
            <a:ext cx="453005" cy="36899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2DFEA7-5596-4A12-B4F3-91DDDCDBFAD6}"/>
              </a:ext>
            </a:extLst>
          </p:cNvPr>
          <p:cNvSpPr txBox="1"/>
          <p:nvPr/>
        </p:nvSpPr>
        <p:spPr>
          <a:xfrm>
            <a:off x="9061961" y="1612145"/>
            <a:ext cx="29908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검수완료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&gt;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입고처리 프로세스가 완료된 발주서의 최종 마감기능입니다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자재관리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&gt;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자재입고에서 입고완료시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“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입고처리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”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상태에서 마감완료 버튼이 활성화 됩니다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마감완료 선택시 진척검수 결과화면이 팝업으로 뜬다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마감완료 선택시 발주서의 상태가 입고처리에서 마감완료로 변경된다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D6056269-C280-4BA7-B671-A2DA72A32686}"/>
              </a:ext>
            </a:extLst>
          </p:cNvPr>
          <p:cNvSpPr/>
          <p:nvPr/>
        </p:nvSpPr>
        <p:spPr>
          <a:xfrm>
            <a:off x="9120976" y="381394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443314D-1214-4EA4-9C38-6762A1B52D75}"/>
              </a:ext>
            </a:extLst>
          </p:cNvPr>
          <p:cNvSpPr/>
          <p:nvPr/>
        </p:nvSpPr>
        <p:spPr>
          <a:xfrm>
            <a:off x="9120976" y="325440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591E26-9EF2-425B-89AA-4B97155C74D5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발주서 마감기능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(inspection/complete.html)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EE0416AB-F8C0-4CC8-96E1-069B1DE9D5AB}"/>
              </a:ext>
            </a:extLst>
          </p:cNvPr>
          <p:cNvCxnSpPr>
            <a:stCxn id="89" idx="1"/>
            <a:endCxn id="69" idx="0"/>
          </p:cNvCxnSpPr>
          <p:nvPr/>
        </p:nvCxnSpPr>
        <p:spPr>
          <a:xfrm rot="10800000" flipV="1">
            <a:off x="2855013" y="1227237"/>
            <a:ext cx="2040447" cy="1804966"/>
          </a:xfrm>
          <a:prstGeom prst="bentConnector2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9FE49E2-2A2C-4B4A-87C8-D42D7BBA22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66" t="30088" r="65115" b="48825"/>
          <a:stretch/>
        </p:blipFill>
        <p:spPr>
          <a:xfrm>
            <a:off x="9128733" y="4892761"/>
            <a:ext cx="1904302" cy="139257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A2E02CB-9AE5-441C-8950-CD93B531262A}"/>
              </a:ext>
            </a:extLst>
          </p:cNvPr>
          <p:cNvSpPr/>
          <p:nvPr/>
        </p:nvSpPr>
        <p:spPr>
          <a:xfrm>
            <a:off x="9135777" y="6090979"/>
            <a:ext cx="1372493" cy="19435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29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0D4195-66B8-486A-BF9B-62BE77C71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2" y="371473"/>
            <a:ext cx="4124325" cy="6115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192873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자재관리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637314" y="790307"/>
            <a:ext cx="7250678" cy="0"/>
          </a:xfrm>
          <a:prstGeom prst="line">
            <a:avLst/>
          </a:prstGeom>
          <a:ln w="127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9826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02.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고객사 선정</a:t>
            </a: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가상</a:t>
            </a: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  <a:endParaRPr lang="ko-KR" altLang="en-US" sz="28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0D702-8215-42B1-8CAF-185D12E69AAB}"/>
              </a:ext>
            </a:extLst>
          </p:cNvPr>
          <p:cNvSpPr txBox="1"/>
          <p:nvPr/>
        </p:nvSpPr>
        <p:spPr>
          <a:xfrm>
            <a:off x="1091444" y="979456"/>
            <a:ext cx="9612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FFC000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http://soonwidot.co.kr/rank/detail.php?id=12389345&amp;rcid=31808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FE2B8F-D539-4964-A2E9-C7314A30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92" y="1348788"/>
            <a:ext cx="5917422" cy="50685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728F21-178D-4DF4-B313-D0397F093020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16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708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CRUD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 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는 발주프로세스를 통해 자재입고처리시 자동진행됨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입고처리 마감기능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거래명세서 발행 기능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 입고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D162-8697-4789-8AAD-F9E53D5C8ED6}"/>
              </a:ext>
            </a:extLst>
          </p:cNvPr>
          <p:cNvSpPr txBox="1"/>
          <p:nvPr/>
        </p:nvSpPr>
        <p:spPr>
          <a:xfrm>
            <a:off x="6700977" y="3828645"/>
            <a:ext cx="4859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CRUD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 나머지 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RUD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자재출고메뉴를 통해 진행가능</a:t>
            </a:r>
            <a:endParaRPr lang="en-US" altLang="ko-KR" sz="16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 처리 진행 기능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및 재고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금액 산출 기능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전체 자재 현황 정보 엑셀출력기능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월별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재고금액 현황 리포트 확인</a:t>
            </a:r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36C1A-9CBB-404B-9362-685BAA044718}"/>
              </a:ext>
            </a:extLst>
          </p:cNvPr>
          <p:cNvSpPr txBox="1"/>
          <p:nvPr/>
        </p:nvSpPr>
        <p:spPr>
          <a:xfrm>
            <a:off x="6700978" y="3243274"/>
            <a:ext cx="254589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 출고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D3544-2BC7-43EE-A2AD-77107A07E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9"/>
          <a:stretch/>
        </p:blipFill>
        <p:spPr>
          <a:xfrm>
            <a:off x="1380036" y="1018195"/>
            <a:ext cx="2661186" cy="4998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387387" y="1018196"/>
            <a:ext cx="2661186" cy="2410803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387387" y="5250425"/>
            <a:ext cx="2661186" cy="766685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748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0F2A423-ECAD-41FA-B08F-982F685AF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5" y="687799"/>
            <a:ext cx="8273165" cy="4481298"/>
          </a:xfrm>
          <a:prstGeom prst="rect">
            <a:avLst/>
          </a:prstGeom>
          <a:ln w="15875"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입고기능</a:t>
            </a:r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(stock/list2.html)</a:t>
            </a:r>
          </a:p>
          <a:p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40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3-1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자재입고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59" y="111456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999292"/>
            <a:ext cx="299085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발주등록이 되고 시스템 상에서 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검수완료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”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된 데이터가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자동으로 자재입고 발주목록에 뜬다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</a:t>
            </a:r>
            <a:r>
              <a:rPr lang="ko-KR" altLang="en-US" sz="12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선택후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자재입고 처리가 가능하다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 이력은 자동으로 기록된다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ajax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사용하여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자동으로 값을 입력한다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자재입고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활성화한다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자재정보 상세보기 화면에 입고 내역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입고날짜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신청자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남기고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발주상태가 입고처리로 변경되며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입력된 품목코드가 초기값일 경우 자재 테이블에 저장되고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품목코드가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중복값일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경우 저장되어 있는 데이터의 입고수량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재고금액 이 수정된다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71AE547-8080-4918-A109-8D04515667D3}"/>
              </a:ext>
            </a:extLst>
          </p:cNvPr>
          <p:cNvSpPr/>
          <p:nvPr/>
        </p:nvSpPr>
        <p:spPr>
          <a:xfrm>
            <a:off x="1222858" y="22507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ED13CA7-5F6B-4E5E-A5AB-34CCA4852B80}"/>
              </a:ext>
            </a:extLst>
          </p:cNvPr>
          <p:cNvSpPr/>
          <p:nvPr/>
        </p:nvSpPr>
        <p:spPr>
          <a:xfrm>
            <a:off x="7969935" y="26337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38CB5-82F5-408F-BA09-BA27F654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221" y="2908730"/>
            <a:ext cx="2798983" cy="374308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E152E53-3313-48E1-84EC-D7AEE3BE8680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694365" y="2346397"/>
            <a:ext cx="3308856" cy="765946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33CE5DB0-88A1-4B6E-9070-4AFEAF490B95}"/>
              </a:ext>
            </a:extLst>
          </p:cNvPr>
          <p:cNvSpPr/>
          <p:nvPr/>
        </p:nvSpPr>
        <p:spPr>
          <a:xfrm>
            <a:off x="1558439" y="227843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B9C944A-CC79-4D32-9C00-2099927E3A87}"/>
              </a:ext>
            </a:extLst>
          </p:cNvPr>
          <p:cNvSpPr/>
          <p:nvPr/>
        </p:nvSpPr>
        <p:spPr>
          <a:xfrm>
            <a:off x="9122713" y="289599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CF7E1D3-5D1E-43BB-A839-D77F779A24DF}"/>
              </a:ext>
            </a:extLst>
          </p:cNvPr>
          <p:cNvSpPr/>
          <p:nvPr/>
        </p:nvSpPr>
        <p:spPr>
          <a:xfrm>
            <a:off x="9122713" y="34496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57593E-E4E9-4A91-8AE2-6B79AB6D1FEB}"/>
              </a:ext>
            </a:extLst>
          </p:cNvPr>
          <p:cNvSpPr/>
          <p:nvPr/>
        </p:nvSpPr>
        <p:spPr>
          <a:xfrm>
            <a:off x="6778747" y="63406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0A203F-B57A-4F36-9C1C-36C62E48F0D7}"/>
              </a:ext>
            </a:extLst>
          </p:cNvPr>
          <p:cNvSpPr/>
          <p:nvPr/>
        </p:nvSpPr>
        <p:spPr>
          <a:xfrm>
            <a:off x="9122713" y="400321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4D3BE-A811-44DB-ADC8-8E10313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91" y="3315383"/>
            <a:ext cx="4353611" cy="223230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8A9EE1-D1C1-4010-A99D-C648E881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91" y="5835020"/>
            <a:ext cx="4027645" cy="81679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BB0A1E-394C-44FB-BAC5-9828F85EE7C1}"/>
              </a:ext>
            </a:extLst>
          </p:cNvPr>
          <p:cNvSpPr/>
          <p:nvPr/>
        </p:nvSpPr>
        <p:spPr>
          <a:xfrm>
            <a:off x="305191" y="4830273"/>
            <a:ext cx="1684640" cy="421239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A7E5BC-A0A5-4B28-BB72-73E97B8EC23E}"/>
              </a:ext>
            </a:extLst>
          </p:cNvPr>
          <p:cNvSpPr/>
          <p:nvPr/>
        </p:nvSpPr>
        <p:spPr>
          <a:xfrm>
            <a:off x="3579526" y="5876105"/>
            <a:ext cx="677317" cy="71519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B42B5F7-2701-4360-AC01-053C7C7AE33E}"/>
              </a:ext>
            </a:extLst>
          </p:cNvPr>
          <p:cNvCxnSpPr>
            <a:cxnSpLocks/>
            <a:stCxn id="55" idx="2"/>
            <a:endCxn id="23" idx="3"/>
          </p:cNvCxnSpPr>
          <p:nvPr/>
        </p:nvCxnSpPr>
        <p:spPr>
          <a:xfrm rot="10800000">
            <a:off x="4256843" y="6233704"/>
            <a:ext cx="2521904" cy="202615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A977364-20C6-4D28-9533-7AE31C6FE75F}"/>
              </a:ext>
            </a:extLst>
          </p:cNvPr>
          <p:cNvCxnSpPr>
            <a:cxnSpLocks/>
            <a:stCxn id="55" idx="2"/>
            <a:endCxn id="22" idx="3"/>
          </p:cNvCxnSpPr>
          <p:nvPr/>
        </p:nvCxnSpPr>
        <p:spPr>
          <a:xfrm rot="10800000">
            <a:off x="1989831" y="5040894"/>
            <a:ext cx="4788916" cy="1395425"/>
          </a:xfrm>
          <a:prstGeom prst="bentConnector3">
            <a:avLst>
              <a:gd name="adj1" fmla="val 26398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CD9396-1859-4E5B-B7F4-CE1AF14348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66" t="30088" r="65115" b="48825"/>
          <a:stretch/>
        </p:blipFill>
        <p:spPr>
          <a:xfrm>
            <a:off x="9113752" y="5530044"/>
            <a:ext cx="1692882" cy="123796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1FE6A00-C69C-489D-9FB9-E09F82143ED6}"/>
              </a:ext>
            </a:extLst>
          </p:cNvPr>
          <p:cNvSpPr/>
          <p:nvPr/>
        </p:nvSpPr>
        <p:spPr>
          <a:xfrm>
            <a:off x="9122713" y="6491622"/>
            <a:ext cx="1313192" cy="16019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27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20F2AF-F82D-4FF5-9023-763BBB45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7" y="687799"/>
            <a:ext cx="7407479" cy="4012384"/>
          </a:xfrm>
          <a:prstGeom prst="rect">
            <a:avLst/>
          </a:prstGeom>
          <a:ln w="19050"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거래명세서</a:t>
            </a:r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(stock/list2.html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tradeprint.html)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2854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3-1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자재입고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거래명세서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59" y="1488143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59" y="1273922"/>
            <a:ext cx="29908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 시스템에서 </a:t>
            </a:r>
            <a:r>
              <a:rPr lang="ko-KR" altLang="en-US" sz="12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마감완료된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데이터의 거래명세서를 발행한다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거래명세서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버튼으로 선택한 값이 거래명세서 팝업창에 자동으로 표기된다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인쇄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거래명세서 프린트 인쇄 화면으로 이동한다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2FAA5E1-AF45-4B87-8DE7-146831DD8A44}"/>
              </a:ext>
            </a:extLst>
          </p:cNvPr>
          <p:cNvSpPr/>
          <p:nvPr/>
        </p:nvSpPr>
        <p:spPr>
          <a:xfrm>
            <a:off x="1127899" y="320071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A15C61D6-D4B7-47F3-96EB-D59315B5FB8A}"/>
              </a:ext>
            </a:extLst>
          </p:cNvPr>
          <p:cNvSpPr/>
          <p:nvPr/>
        </p:nvSpPr>
        <p:spPr>
          <a:xfrm>
            <a:off x="1452765" y="325602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4D0136-58D1-4DFF-8C2E-680BD2E5FB35}"/>
              </a:ext>
            </a:extLst>
          </p:cNvPr>
          <p:cNvSpPr/>
          <p:nvPr/>
        </p:nvSpPr>
        <p:spPr>
          <a:xfrm>
            <a:off x="9110506" y="281607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C5A1BA-1E92-4A3C-ACF9-998CB4E1D8BD}"/>
              </a:ext>
            </a:extLst>
          </p:cNvPr>
          <p:cNvSpPr/>
          <p:nvPr/>
        </p:nvSpPr>
        <p:spPr>
          <a:xfrm>
            <a:off x="9110506" y="317305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092CB2-D189-4C21-B036-D5A40C6E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33" y="4422167"/>
            <a:ext cx="7390593" cy="2209699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9E9C58F-F683-4BBA-9EA7-3A26A3619170}"/>
              </a:ext>
            </a:extLst>
          </p:cNvPr>
          <p:cNvCxnSpPr>
            <a:cxnSpLocks/>
          </p:cNvCxnSpPr>
          <p:nvPr/>
        </p:nvCxnSpPr>
        <p:spPr>
          <a:xfrm>
            <a:off x="1588691" y="3338308"/>
            <a:ext cx="3519023" cy="1083859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8DEB9FB3-4726-4F55-B426-AE64E02B461D}"/>
              </a:ext>
            </a:extLst>
          </p:cNvPr>
          <p:cNvSpPr/>
          <p:nvPr/>
        </p:nvSpPr>
        <p:spPr>
          <a:xfrm>
            <a:off x="5107714" y="432654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CD138B-6DB1-4BCA-BAFE-4D1C661A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371" y="927240"/>
            <a:ext cx="4720855" cy="3017185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9B5FEC8-C892-4A2C-A95D-92A9084B41F8}"/>
              </a:ext>
            </a:extLst>
          </p:cNvPr>
          <p:cNvCxnSpPr>
            <a:cxnSpLocks/>
          </p:cNvCxnSpPr>
          <p:nvPr/>
        </p:nvCxnSpPr>
        <p:spPr>
          <a:xfrm rot="10800000">
            <a:off x="6257245" y="3948936"/>
            <a:ext cx="1739804" cy="573363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01F2421-508B-4F49-B0EB-99D51C8A1DA7}"/>
              </a:ext>
            </a:extLst>
          </p:cNvPr>
          <p:cNvSpPr/>
          <p:nvPr/>
        </p:nvSpPr>
        <p:spPr>
          <a:xfrm>
            <a:off x="7880982" y="432654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BB8D0B-9CF2-40C8-B9C0-579D959AE4A8}"/>
              </a:ext>
            </a:extLst>
          </p:cNvPr>
          <p:cNvSpPr/>
          <p:nvPr/>
        </p:nvSpPr>
        <p:spPr>
          <a:xfrm>
            <a:off x="9110506" y="39019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160F95E-F66F-4169-8684-5E154C21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0" y="2622898"/>
            <a:ext cx="8573684" cy="4043598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10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59" y="104594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자재분류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품목을 검색할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</a:p>
          <a:p>
            <a:endParaRPr lang="ko-KR" altLang="en-US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4D0136-58D1-4DFF-8C2E-680BD2E5FB35}"/>
              </a:ext>
            </a:extLst>
          </p:cNvPr>
          <p:cNvSpPr/>
          <p:nvPr/>
        </p:nvSpPr>
        <p:spPr>
          <a:xfrm>
            <a:off x="9122354" y="22658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C5A1BA-1E92-4A3C-ACF9-998CB4E1D8BD}"/>
              </a:ext>
            </a:extLst>
          </p:cNvPr>
          <p:cNvSpPr/>
          <p:nvPr/>
        </p:nvSpPr>
        <p:spPr>
          <a:xfrm>
            <a:off x="9122354" y="261564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86A28AB-D263-48DF-A2AA-48299DCC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32" y="1045944"/>
            <a:ext cx="1492582" cy="107632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A4EAF75-7EE9-496C-8ED4-3D261A645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763" y="1064854"/>
            <a:ext cx="1471612" cy="1177290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61E6A7D-B270-4B8C-BA4C-A7F698616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181" y="3645969"/>
            <a:ext cx="1530462" cy="646331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13EDB67-42F7-41C9-8AA0-9E7028375627}"/>
              </a:ext>
            </a:extLst>
          </p:cNvPr>
          <p:cNvCxnSpPr>
            <a:cxnSpLocks/>
            <a:stCxn id="67" idx="0"/>
            <a:endCxn id="55" idx="2"/>
          </p:cNvCxnSpPr>
          <p:nvPr/>
        </p:nvCxnSpPr>
        <p:spPr>
          <a:xfrm rot="5400000" flipH="1" flipV="1">
            <a:off x="3371174" y="2096636"/>
            <a:ext cx="969887" cy="1260904"/>
          </a:xfrm>
          <a:prstGeom prst="bentConnector3">
            <a:avLst>
              <a:gd name="adj1" fmla="val 50000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B2D8AED9-39C8-4E45-B0DF-39C16BC9C7D7}"/>
              </a:ext>
            </a:extLst>
          </p:cNvPr>
          <p:cNvSpPr/>
          <p:nvPr/>
        </p:nvSpPr>
        <p:spPr>
          <a:xfrm>
            <a:off x="724360" y="333281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7B10D66-FB99-4E80-9CB7-2350E46F0BC1}"/>
              </a:ext>
            </a:extLst>
          </p:cNvPr>
          <p:cNvSpPr/>
          <p:nvPr/>
        </p:nvSpPr>
        <p:spPr>
          <a:xfrm>
            <a:off x="713196" y="359278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B3F8642-6851-4645-A2D7-16EB2883BE8C}"/>
              </a:ext>
            </a:extLst>
          </p:cNvPr>
          <p:cNvSpPr/>
          <p:nvPr/>
        </p:nvSpPr>
        <p:spPr>
          <a:xfrm>
            <a:off x="2440389" y="359278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096A85B9-A31A-4E12-BB45-59C1CD0E3C26}"/>
              </a:ext>
            </a:extLst>
          </p:cNvPr>
          <p:cNvSpPr/>
          <p:nvPr/>
        </p:nvSpPr>
        <p:spPr>
          <a:xfrm>
            <a:off x="1532587" y="3212031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825CE4AD-1F4C-4570-8AF6-1C0493F6BBBC}"/>
              </a:ext>
            </a:extLst>
          </p:cNvPr>
          <p:cNvSpPr/>
          <p:nvPr/>
        </p:nvSpPr>
        <p:spPr>
          <a:xfrm>
            <a:off x="3157702" y="3212031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ECE65E59-86DE-4FD6-86A0-71FB5C9C707E}"/>
              </a:ext>
            </a:extLst>
          </p:cNvPr>
          <p:cNvSpPr/>
          <p:nvPr/>
        </p:nvSpPr>
        <p:spPr>
          <a:xfrm>
            <a:off x="1536487" y="373414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F472B8A-771A-4E9E-92DD-60C8E610C96E}"/>
              </a:ext>
            </a:extLst>
          </p:cNvPr>
          <p:cNvCxnSpPr>
            <a:cxnSpLocks/>
            <a:stCxn id="68" idx="4"/>
            <a:endCxn id="56" idx="1"/>
          </p:cNvCxnSpPr>
          <p:nvPr/>
        </p:nvCxnSpPr>
        <p:spPr>
          <a:xfrm rot="16200000" flipH="1">
            <a:off x="2657783" y="2816737"/>
            <a:ext cx="99064" cy="2205731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5B5C168-2A84-4303-9CAD-259F2536B689}"/>
              </a:ext>
            </a:extLst>
          </p:cNvPr>
          <p:cNvCxnSpPr>
            <a:stCxn id="66" idx="0"/>
            <a:endCxn id="54" idx="2"/>
          </p:cNvCxnSpPr>
          <p:nvPr/>
        </p:nvCxnSpPr>
        <p:spPr>
          <a:xfrm rot="5400000" flipH="1" flipV="1">
            <a:off x="1626355" y="2096464"/>
            <a:ext cx="1089763" cy="1141373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BAC56D-2B76-4ABF-A22A-B806B4BAAE63}"/>
              </a:ext>
            </a:extLst>
          </p:cNvPr>
          <p:cNvSpPr txBox="1"/>
          <p:nvPr/>
        </p:nvSpPr>
        <p:spPr>
          <a:xfrm>
            <a:off x="2171236" y="695521"/>
            <a:ext cx="309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8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8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8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78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027225F-CF51-45BA-8EF2-CA610351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6" y="918082"/>
            <a:ext cx="8067306" cy="380737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38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</a:t>
            </a:r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자재의 상세정보를 확인할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8C78AB-532B-4FCE-9558-0D573248F461}"/>
              </a:ext>
            </a:extLst>
          </p:cNvPr>
          <p:cNvSpPr/>
          <p:nvPr/>
        </p:nvSpPr>
        <p:spPr>
          <a:xfrm>
            <a:off x="733425" y="3208081"/>
            <a:ext cx="962025" cy="220920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B4AE97E-78FA-4A3E-9F52-AB44BC3BCF58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95450" y="3318541"/>
            <a:ext cx="156175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9F006D4-840C-40B1-B7F5-E53E9DA8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03" y="712989"/>
            <a:ext cx="5445049" cy="5856142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394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EBA2D5C-9999-4687-8DEC-F1A2AB1D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6" y="918082"/>
            <a:ext cx="8067306" cy="380737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(CRUD)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900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</a:t>
            </a:r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자재정보 상세보기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select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 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선택 시 해당 자재가 목록에서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5253" y="310570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A75624E-941D-448E-96C9-9727F10AED8E}"/>
              </a:ext>
            </a:extLst>
          </p:cNvPr>
          <p:cNvSpPr/>
          <p:nvPr/>
        </p:nvSpPr>
        <p:spPr>
          <a:xfrm>
            <a:off x="9125253" y="34749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5249822-ECB0-45B1-9FE9-BE03BE793F94}"/>
              </a:ext>
            </a:extLst>
          </p:cNvPr>
          <p:cNvSpPr/>
          <p:nvPr/>
        </p:nvSpPr>
        <p:spPr>
          <a:xfrm>
            <a:off x="9125253" y="43832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728026C-1F8E-40D0-A306-B0E9BE418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03" y="712989"/>
            <a:ext cx="5445049" cy="5856142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1960F61-871C-4EDF-B942-5F4EAC0778F1}"/>
              </a:ext>
            </a:extLst>
          </p:cNvPr>
          <p:cNvCxnSpPr>
            <a:cxnSpLocks/>
            <a:stCxn id="36" idx="1"/>
            <a:endCxn id="55" idx="2"/>
          </p:cNvCxnSpPr>
          <p:nvPr/>
        </p:nvCxnSpPr>
        <p:spPr>
          <a:xfrm rot="10800000">
            <a:off x="2448671" y="6020251"/>
            <a:ext cx="843568" cy="345444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1BD5A5-981B-4950-A544-843F28F4B8B3}"/>
              </a:ext>
            </a:extLst>
          </p:cNvPr>
          <p:cNvSpPr/>
          <p:nvPr/>
        </p:nvSpPr>
        <p:spPr>
          <a:xfrm>
            <a:off x="3292239" y="6199098"/>
            <a:ext cx="454138" cy="333193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B33DA26-AC49-465A-9000-8A35E2A78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203" y="5793369"/>
            <a:ext cx="3578979" cy="107211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5D2AFCE9-D4F7-44CD-8247-D1AFF8BEB624}"/>
              </a:ext>
            </a:extLst>
          </p:cNvPr>
          <p:cNvSpPr/>
          <p:nvPr/>
        </p:nvSpPr>
        <p:spPr>
          <a:xfrm>
            <a:off x="4253254" y="6226278"/>
            <a:ext cx="454138" cy="2788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8708D2-AC29-4CA0-BCD8-837D67964691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707392" y="6365695"/>
            <a:ext cx="5668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12FBCF0-CE52-426C-8769-677B7B06E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64" y="1379475"/>
            <a:ext cx="4416413" cy="4640776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06B46065-8D79-4931-81F3-052BA388FC04}"/>
              </a:ext>
            </a:extLst>
          </p:cNvPr>
          <p:cNvSpPr/>
          <p:nvPr/>
        </p:nvSpPr>
        <p:spPr>
          <a:xfrm>
            <a:off x="144843" y="18364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A017A19-661C-415E-928E-2E5D75F20F70}"/>
              </a:ext>
            </a:extLst>
          </p:cNvPr>
          <p:cNvSpPr/>
          <p:nvPr/>
        </p:nvSpPr>
        <p:spPr>
          <a:xfrm>
            <a:off x="150716" y="233379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42A5C00-8A95-48F2-A4A0-E9F03C7D124D}"/>
              </a:ext>
            </a:extLst>
          </p:cNvPr>
          <p:cNvSpPr/>
          <p:nvPr/>
        </p:nvSpPr>
        <p:spPr>
          <a:xfrm>
            <a:off x="144843" y="31074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5161143-82EC-42C7-ABD9-FD758E6CD870}"/>
              </a:ext>
            </a:extLst>
          </p:cNvPr>
          <p:cNvSpPr/>
          <p:nvPr/>
        </p:nvSpPr>
        <p:spPr>
          <a:xfrm>
            <a:off x="4170462" y="613226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30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출고기능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10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자재목록 테이블에서 자재 출고를 진행한다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ajax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사용하여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자동으로 값을 입력한다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자재출고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모달을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활성화한다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자재의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기본 정보들은 자동 입력되고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</a:p>
          <a:p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출고수량과 신청자 값은 수동으로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입력한다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 버튼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 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재고수량보다 많은 출고수량 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입력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 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</a:p>
          <a:p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alert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재고수량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확인 메시지 출력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재고수량보다 같거나 적은 출고수량</a:t>
            </a:r>
            <a:endParaRPr lang="en-US" altLang="ko-KR" sz="120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입력 시 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</a:t>
            </a:r>
          </a:p>
          <a:p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출고수량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재고수량이 수정되고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</a:p>
          <a:p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재고금액이 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자동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계산되며 자재정보</a:t>
            </a:r>
            <a:endParaRPr lang="en-US" altLang="ko-KR" sz="120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상세보기 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화면에 출고 내역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입고날짜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입고수량 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신청자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남긴다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200" dirty="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C5A1BA-1E92-4A3C-ACF9-998CB4E1D8BD}"/>
              </a:ext>
            </a:extLst>
          </p:cNvPr>
          <p:cNvSpPr/>
          <p:nvPr/>
        </p:nvSpPr>
        <p:spPr>
          <a:xfrm>
            <a:off x="6790159" y="26064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C4623-E8C4-4EDC-B0C4-6638B97F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0" y="2622898"/>
            <a:ext cx="8573684" cy="4043598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0AF856-4EEA-4FBB-B26C-8C368CE1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72" y="817934"/>
            <a:ext cx="3269225" cy="479099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91AF421E-5718-46F9-B559-FAA8EC9B26A0}"/>
              </a:ext>
            </a:extLst>
          </p:cNvPr>
          <p:cNvSpPr/>
          <p:nvPr/>
        </p:nvSpPr>
        <p:spPr>
          <a:xfrm>
            <a:off x="139190" y="532027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6FEA9EB-AC1C-41F1-A676-D8892B0ECB24}"/>
              </a:ext>
            </a:extLst>
          </p:cNvPr>
          <p:cNvSpPr/>
          <p:nvPr/>
        </p:nvSpPr>
        <p:spPr>
          <a:xfrm>
            <a:off x="3306189" y="512903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E024DD1-EAD9-4EDF-B4E4-1728B863604D}"/>
              </a:ext>
            </a:extLst>
          </p:cNvPr>
          <p:cNvSpPr/>
          <p:nvPr/>
        </p:nvSpPr>
        <p:spPr>
          <a:xfrm>
            <a:off x="9121059" y="28233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BFC25DC-DB92-4C1D-90A1-5FA3B306FEB8}"/>
              </a:ext>
            </a:extLst>
          </p:cNvPr>
          <p:cNvSpPr/>
          <p:nvPr/>
        </p:nvSpPr>
        <p:spPr>
          <a:xfrm>
            <a:off x="9121059" y="227621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F6506A1-CC37-4EA6-BF15-1EF12EB3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07" y="2950721"/>
            <a:ext cx="2662570" cy="300937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B9D4CE-4E1B-4F22-AE4E-3263FE500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007" y="213697"/>
            <a:ext cx="1910418" cy="258403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662E66D-83BA-4880-A1AC-7FAA01372FBF}"/>
              </a:ext>
            </a:extLst>
          </p:cNvPr>
          <p:cNvSpPr/>
          <p:nvPr/>
        </p:nvSpPr>
        <p:spPr>
          <a:xfrm>
            <a:off x="6301846" y="213698"/>
            <a:ext cx="1651529" cy="4741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4E841A-F53A-40DC-ACD3-5B303AEB8976}"/>
              </a:ext>
            </a:extLst>
          </p:cNvPr>
          <p:cNvSpPr/>
          <p:nvPr/>
        </p:nvSpPr>
        <p:spPr>
          <a:xfrm>
            <a:off x="6194087" y="2158032"/>
            <a:ext cx="844888" cy="572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175B98-EEB5-41B4-929B-F1D8EB838E6B}"/>
              </a:ext>
            </a:extLst>
          </p:cNvPr>
          <p:cNvSpPr/>
          <p:nvPr/>
        </p:nvSpPr>
        <p:spPr>
          <a:xfrm>
            <a:off x="9121059" y="393072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B92C61-4493-4791-8646-3BEB869EA029}"/>
              </a:ext>
            </a:extLst>
          </p:cNvPr>
          <p:cNvSpPr/>
          <p:nvPr/>
        </p:nvSpPr>
        <p:spPr>
          <a:xfrm>
            <a:off x="6800723" y="4407526"/>
            <a:ext cx="1333499" cy="34418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78351E-BBE3-427F-A5CE-EBA7BD7C4C7C}"/>
              </a:ext>
            </a:extLst>
          </p:cNvPr>
          <p:cNvSpPr/>
          <p:nvPr/>
        </p:nvSpPr>
        <p:spPr>
          <a:xfrm>
            <a:off x="6112618" y="5366393"/>
            <a:ext cx="1072562" cy="61275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5DE71808-62F7-4207-94D9-8828879C1BEB}"/>
              </a:ext>
            </a:extLst>
          </p:cNvPr>
          <p:cNvCxnSpPr>
            <a:cxnSpLocks/>
            <a:stCxn id="50" idx="6"/>
            <a:endCxn id="75" idx="1"/>
          </p:cNvCxnSpPr>
          <p:nvPr/>
        </p:nvCxnSpPr>
        <p:spPr>
          <a:xfrm flipV="1">
            <a:off x="3497431" y="450749"/>
            <a:ext cx="2804415" cy="4773909"/>
          </a:xfrm>
          <a:prstGeom prst="bentConnector3">
            <a:avLst>
              <a:gd name="adj1" fmla="val 52378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E3FB69C-532A-42E3-81AE-3356AE66CFE7}"/>
              </a:ext>
            </a:extLst>
          </p:cNvPr>
          <p:cNvCxnSpPr>
            <a:cxnSpLocks/>
            <a:stCxn id="50" idx="6"/>
            <a:endCxn id="35" idx="1"/>
          </p:cNvCxnSpPr>
          <p:nvPr/>
        </p:nvCxnSpPr>
        <p:spPr>
          <a:xfrm flipV="1">
            <a:off x="3497431" y="4455409"/>
            <a:ext cx="2633576" cy="769249"/>
          </a:xfrm>
          <a:prstGeom prst="bentConnector3">
            <a:avLst>
              <a:gd name="adj1" fmla="val 55787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2588AD92-1388-453F-84EF-70A49D075CF0}"/>
              </a:ext>
            </a:extLst>
          </p:cNvPr>
          <p:cNvSpPr/>
          <p:nvPr/>
        </p:nvSpPr>
        <p:spPr>
          <a:xfrm>
            <a:off x="5452998" y="338637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6C42A7A-A34D-49A0-8674-9188FCE9E755}"/>
              </a:ext>
            </a:extLst>
          </p:cNvPr>
          <p:cNvSpPr/>
          <p:nvPr/>
        </p:nvSpPr>
        <p:spPr>
          <a:xfrm>
            <a:off x="5452998" y="4365884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AFB1436-259E-49EE-9158-65CA8C663D5A}"/>
              </a:ext>
            </a:extLst>
          </p:cNvPr>
          <p:cNvSpPr/>
          <p:nvPr/>
        </p:nvSpPr>
        <p:spPr>
          <a:xfrm>
            <a:off x="9121059" y="4121964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E667E74-A573-481E-A564-FDCFA1D79E05}"/>
              </a:ext>
            </a:extLst>
          </p:cNvPr>
          <p:cNvSpPr/>
          <p:nvPr/>
        </p:nvSpPr>
        <p:spPr>
          <a:xfrm>
            <a:off x="9121059" y="4463444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A4AF12C-05DD-4DB7-9332-866958765099}"/>
              </a:ext>
            </a:extLst>
          </p:cNvPr>
          <p:cNvCxnSpPr>
            <a:cxnSpLocks/>
            <a:stCxn id="21" idx="1"/>
            <a:endCxn id="25" idx="2"/>
          </p:cNvCxnSpPr>
          <p:nvPr/>
        </p:nvCxnSpPr>
        <p:spPr>
          <a:xfrm rot="10800000">
            <a:off x="2694086" y="5608929"/>
            <a:ext cx="5383115" cy="874423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4251A4-5D0C-4B3E-ACE7-A7EC4907DE83}"/>
              </a:ext>
            </a:extLst>
          </p:cNvPr>
          <p:cNvSpPr/>
          <p:nvPr/>
        </p:nvSpPr>
        <p:spPr>
          <a:xfrm>
            <a:off x="8077200" y="6337300"/>
            <a:ext cx="514350" cy="292101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1D1C2E9-DEAC-4A2E-8DA8-F0E6223510D5}"/>
              </a:ext>
            </a:extLst>
          </p:cNvPr>
          <p:cNvSpPr/>
          <p:nvPr/>
        </p:nvSpPr>
        <p:spPr>
          <a:xfrm>
            <a:off x="8013972" y="62716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8734610-110B-4415-8824-09878DD6B446}"/>
              </a:ext>
            </a:extLst>
          </p:cNvPr>
          <p:cNvSpPr/>
          <p:nvPr/>
        </p:nvSpPr>
        <p:spPr>
          <a:xfrm>
            <a:off x="1056834" y="424838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287AE60-01CF-4C87-91FE-0E1308CC039E}"/>
              </a:ext>
            </a:extLst>
          </p:cNvPr>
          <p:cNvSpPr/>
          <p:nvPr/>
        </p:nvSpPr>
        <p:spPr>
          <a:xfrm>
            <a:off x="9121059" y="337774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5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재고마감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9232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재고마감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 금액의 추이를 분석하기위한 기능으로 일일마감시 매일의 자재목록 테이블의 현재 재고금액과 품목코드 정보를 리포트 테이블에 저장한다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재고마감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confirm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통해 확인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메시지 출력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확인 선택 시 전체 자재목록의 재고금액과 품목코드 정보가 리포트 테이블에 저장된다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재고마감은 하루에 한번만 가능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한번 진행 시 재고마감 버튼이 사라지고 다음 날 다시 출력된다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EEEF740-54AC-4AE7-BA7E-387CD7A3B4D3}"/>
              </a:ext>
            </a:extLst>
          </p:cNvPr>
          <p:cNvSpPr/>
          <p:nvPr/>
        </p:nvSpPr>
        <p:spPr>
          <a:xfrm>
            <a:off x="9128847" y="260560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5FD1F-017A-4B93-A440-06A03474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6" y="918082"/>
            <a:ext cx="8067306" cy="3807375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090DEE-C134-42ED-BEDC-E33716A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6" y="4764433"/>
            <a:ext cx="8067306" cy="204962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1CDEF3-2B22-4989-9A05-7C45AE39B65C}"/>
              </a:ext>
            </a:extLst>
          </p:cNvPr>
          <p:cNvSpPr/>
          <p:nvPr/>
        </p:nvSpPr>
        <p:spPr>
          <a:xfrm>
            <a:off x="7000875" y="6548711"/>
            <a:ext cx="1424651" cy="265347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F39AD8-0221-478A-9386-46A31E5A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962" y="1766969"/>
            <a:ext cx="2645344" cy="8309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8A4F2D-294E-40C9-8D29-D692AB130D8B}"/>
              </a:ext>
            </a:extLst>
          </p:cNvPr>
          <p:cNvSpPr/>
          <p:nvPr/>
        </p:nvSpPr>
        <p:spPr>
          <a:xfrm>
            <a:off x="3310961" y="1766969"/>
            <a:ext cx="2645344" cy="821355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900578-0563-4759-B6F1-09C71B7F3E66}"/>
              </a:ext>
            </a:extLst>
          </p:cNvPr>
          <p:cNvSpPr/>
          <p:nvPr/>
        </p:nvSpPr>
        <p:spPr>
          <a:xfrm>
            <a:off x="4909181" y="2268904"/>
            <a:ext cx="184781" cy="1826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E96AF3-8AFF-4EED-8E55-4B66313169EE}"/>
              </a:ext>
            </a:extLst>
          </p:cNvPr>
          <p:cNvSpPr/>
          <p:nvPr/>
        </p:nvSpPr>
        <p:spPr>
          <a:xfrm>
            <a:off x="7000874" y="4443746"/>
            <a:ext cx="1424651" cy="265347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F17DC5-19A9-41F2-80E3-2FFE03011098}"/>
              </a:ext>
            </a:extLst>
          </p:cNvPr>
          <p:cNvSpPr/>
          <p:nvPr/>
        </p:nvSpPr>
        <p:spPr>
          <a:xfrm>
            <a:off x="7795256" y="4367109"/>
            <a:ext cx="184781" cy="1826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BCD3C30-3B19-4460-9724-106F6AB1891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7713200" y="4709093"/>
            <a:ext cx="1" cy="183961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A424C498-407C-45F7-8584-FA8A476A45C2}"/>
              </a:ext>
            </a:extLst>
          </p:cNvPr>
          <p:cNvSpPr/>
          <p:nvPr/>
        </p:nvSpPr>
        <p:spPr>
          <a:xfrm>
            <a:off x="9309375" y="2609893"/>
            <a:ext cx="184781" cy="1826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346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4E0669-4A5F-4177-B816-5E94C4B8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6" y="918082"/>
            <a:ext cx="8067306" cy="380737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21768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리포트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70218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리포트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품목코드의 재고금액 값을 월 단위로 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Line Chart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 하여 출력한다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ajax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사용하여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자동으로 값을 입력한다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리포트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모달이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활성화된다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년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값 선택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확인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선택한 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년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값에 대한  재고금액 값이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Line Chart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로 그려진다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B892F1-D5B0-446E-85B6-67C0CAC9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48" y="3864813"/>
            <a:ext cx="2640136" cy="2915042"/>
          </a:xfrm>
          <a:prstGeom prst="rect">
            <a:avLst/>
          </a:prstGeom>
          <a:ln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C3589-8291-4E4C-8B05-BB34BE77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709" y="3854303"/>
            <a:ext cx="3107689" cy="2936061"/>
          </a:xfrm>
          <a:prstGeom prst="rect">
            <a:avLst/>
          </a:prstGeom>
          <a:ln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F9CC2EF-8EBA-45B5-B910-047DB38C6684}"/>
              </a:ext>
            </a:extLst>
          </p:cNvPr>
          <p:cNvSpPr/>
          <p:nvPr/>
        </p:nvSpPr>
        <p:spPr>
          <a:xfrm>
            <a:off x="405846" y="32037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B850721-00DC-44DD-9ED4-4E898D2FA447}"/>
              </a:ext>
            </a:extLst>
          </p:cNvPr>
          <p:cNvSpPr/>
          <p:nvPr/>
        </p:nvSpPr>
        <p:spPr>
          <a:xfrm>
            <a:off x="552728" y="417701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61E8D33-C6E4-4179-AFAE-746A5E3EF675}"/>
              </a:ext>
            </a:extLst>
          </p:cNvPr>
          <p:cNvSpPr/>
          <p:nvPr/>
        </p:nvSpPr>
        <p:spPr>
          <a:xfrm>
            <a:off x="1346267" y="417701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75AC1-FB75-4AC9-83DD-4F440411C68E}"/>
              </a:ext>
            </a:extLst>
          </p:cNvPr>
          <p:cNvSpPr/>
          <p:nvPr/>
        </p:nvSpPr>
        <p:spPr>
          <a:xfrm>
            <a:off x="6964822" y="434920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5589184-9356-412E-8470-650ACDB41D93}"/>
              </a:ext>
            </a:extLst>
          </p:cNvPr>
          <p:cNvSpPr/>
          <p:nvPr/>
        </p:nvSpPr>
        <p:spPr>
          <a:xfrm>
            <a:off x="9118352" y="226256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3525808-CB45-40EB-8FC3-F9A1AACC294F}"/>
              </a:ext>
            </a:extLst>
          </p:cNvPr>
          <p:cNvSpPr/>
          <p:nvPr/>
        </p:nvSpPr>
        <p:spPr>
          <a:xfrm>
            <a:off x="9118352" y="28069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E71FB0-D797-4B93-99C0-6DA698062316}"/>
              </a:ext>
            </a:extLst>
          </p:cNvPr>
          <p:cNvSpPr/>
          <p:nvPr/>
        </p:nvSpPr>
        <p:spPr>
          <a:xfrm>
            <a:off x="9118352" y="335072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362023-8DA5-4DAD-91EF-C999BAAA9E27}"/>
              </a:ext>
            </a:extLst>
          </p:cNvPr>
          <p:cNvSpPr/>
          <p:nvPr/>
        </p:nvSpPr>
        <p:spPr>
          <a:xfrm>
            <a:off x="9118352" y="372333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DC729A6-B32A-461C-BE00-5B257F35465A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>
            <a:off x="3114676" y="5473694"/>
            <a:ext cx="726226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0EA491-7D21-464F-985B-81B176EFF722}"/>
              </a:ext>
            </a:extLst>
          </p:cNvPr>
          <p:cNvSpPr/>
          <p:nvPr/>
        </p:nvSpPr>
        <p:spPr>
          <a:xfrm>
            <a:off x="3840902" y="4584694"/>
            <a:ext cx="2836123" cy="177799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A3F90D-9C37-43EE-A523-8D544269FC07}"/>
              </a:ext>
            </a:extLst>
          </p:cNvPr>
          <p:cNvSpPr/>
          <p:nvPr/>
        </p:nvSpPr>
        <p:spPr>
          <a:xfrm>
            <a:off x="714376" y="4584694"/>
            <a:ext cx="2400300" cy="177799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322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21768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리포트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41204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엑셀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자재목록을 엑셀 파일로 다운로드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엑셀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자재목록이 엑셀 파일로 다운로드 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5589184-9356-412E-8470-650ACDB41D93}"/>
              </a:ext>
            </a:extLst>
          </p:cNvPr>
          <p:cNvSpPr/>
          <p:nvPr/>
        </p:nvSpPr>
        <p:spPr>
          <a:xfrm>
            <a:off x="9126741" y="211156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7FE2A-C587-453E-9910-87D14D15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0" y="2487365"/>
            <a:ext cx="8707772" cy="427557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BC53A8F-52F6-46CE-8EAE-1E76AB86DE8A}"/>
              </a:ext>
            </a:extLst>
          </p:cNvPr>
          <p:cNvSpPr/>
          <p:nvPr/>
        </p:nvSpPr>
        <p:spPr>
          <a:xfrm>
            <a:off x="145996" y="64752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82E6CB-DBDD-47C6-BB23-D5F51D18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00" y="3073264"/>
            <a:ext cx="2381819" cy="1327113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F8A165-0CB5-4302-9286-83ED94BE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6" y="1157681"/>
            <a:ext cx="8601269" cy="1638961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58B065-C96D-4CE3-A920-6C92449E1F68}"/>
              </a:ext>
            </a:extLst>
          </p:cNvPr>
          <p:cNvSpPr/>
          <p:nvPr/>
        </p:nvSpPr>
        <p:spPr>
          <a:xfrm>
            <a:off x="5010700" y="3951215"/>
            <a:ext cx="1650159" cy="467647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2230EFC-00B9-43A1-B54F-4759DEBFDAEC}"/>
              </a:ext>
            </a:extLst>
          </p:cNvPr>
          <p:cNvCxnSpPr>
            <a:stCxn id="31" idx="1"/>
            <a:endCxn id="9" idx="2"/>
          </p:cNvCxnSpPr>
          <p:nvPr/>
        </p:nvCxnSpPr>
        <p:spPr>
          <a:xfrm rot="10800000">
            <a:off x="4482952" y="2796643"/>
            <a:ext cx="527749" cy="1388397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36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770310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03.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일정 및 계획</a:t>
            </a:r>
            <a:endParaRPr lang="ko-KR" altLang="en-US" sz="28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806890" y="790307"/>
            <a:ext cx="7843369" cy="0"/>
          </a:xfrm>
          <a:prstGeom prst="line">
            <a:avLst/>
          </a:prstGeom>
          <a:ln w="127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858AB56-F217-4DB4-B828-4D38D0CB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1163"/>
              </p:ext>
            </p:extLst>
          </p:nvPr>
        </p:nvGraphicFramePr>
        <p:xfrm>
          <a:off x="839416" y="1266360"/>
          <a:ext cx="10593514" cy="255868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177057">
                  <a:extLst>
                    <a:ext uri="{9D8B030D-6E8A-4147-A177-3AD203B41FA5}">
                      <a16:colId xmlns:a16="http://schemas.microsoft.com/office/drawing/2014/main" val="3927115595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1472210653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268102730"/>
                    </a:ext>
                  </a:extLst>
                </a:gridCol>
                <a:gridCol w="1177058">
                  <a:extLst>
                    <a:ext uri="{9D8B030D-6E8A-4147-A177-3AD203B41FA5}">
                      <a16:colId xmlns:a16="http://schemas.microsoft.com/office/drawing/2014/main" val="2286699664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951679138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3143831320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856199560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3557958261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520577058"/>
                    </a:ext>
                  </a:extLst>
                </a:gridCol>
              </a:tblGrid>
              <a:tr h="511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49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497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49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F4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F4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F4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497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F4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145241"/>
                  </a:ext>
                </a:extLst>
              </a:tr>
              <a:tr h="511736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1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9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월</a:t>
                      </a: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29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일</a:t>
                      </a: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~10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월</a:t>
                      </a: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14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507519"/>
                  </a:ext>
                </a:extLst>
              </a:tr>
              <a:tr h="511736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2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17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일</a:t>
                      </a: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~28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565117"/>
                  </a:ext>
                </a:extLst>
              </a:tr>
              <a:tr h="511736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3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10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월</a:t>
                      </a: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31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일</a:t>
                      </a: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~11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241429"/>
                  </a:ext>
                </a:extLst>
              </a:tr>
              <a:tr h="511736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4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endParaRPr lang="ko-KR" altLang="en-US" sz="1600" kern="1200">
                        <a:solidFill>
                          <a:srgbClr val="33497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altLang="ko-KR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14~15</a:t>
                      </a:r>
                      <a:r>
                        <a:rPr lang="ko-KR" altLang="en-US" sz="1600" kern="1200">
                          <a:solidFill>
                            <a:srgbClr val="33497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  <a:cs typeface="+mn-cs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7146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B4CEC-EDDB-429A-AFB3-85256D182D22}"/>
              </a:ext>
            </a:extLst>
          </p:cNvPr>
          <p:cNvSpPr/>
          <p:nvPr/>
        </p:nvSpPr>
        <p:spPr>
          <a:xfrm>
            <a:off x="839416" y="3969060"/>
            <a:ext cx="5436604" cy="19973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주차 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디지이노 개발방법론 교육 및 업무 분석방법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양식 소개</a:t>
            </a:r>
            <a:endParaRPr lang="en-US" altLang="ko-KR" sz="140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0" lvl="2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클라우드 개발 환경 셋업</a:t>
            </a:r>
            <a:endParaRPr lang="en-US" altLang="ko-KR" sz="140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0" lvl="2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사용자 요구분석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프로세스 분석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프로세스 설계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기능요구서 작성</a:t>
            </a:r>
            <a:endParaRPr lang="en-US" altLang="ko-KR" sz="140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0" lvl="2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시스템 설계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시스템 아키텍처 설정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UI / DB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설계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</a:p>
          <a:p>
            <a:pPr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주차 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프로세스별 업무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코딩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분배 및 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Application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</a:t>
            </a:r>
            <a:b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</a:b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       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프로세스별 단위 테스트 및 통합</a:t>
            </a:r>
            <a:endParaRPr lang="en-US" altLang="ko-KR" sz="140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0A7F3E-8F18-490A-8264-87A973EDDBF3}"/>
              </a:ext>
            </a:extLst>
          </p:cNvPr>
          <p:cNvSpPr/>
          <p:nvPr/>
        </p:nvSpPr>
        <p:spPr>
          <a:xfrm>
            <a:off x="6276020" y="3969060"/>
            <a:ext cx="5156906" cy="23128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주차 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Application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코딩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),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통합 테스트 및 보완</a:t>
            </a:r>
            <a:endParaRPr lang="en-US" altLang="ko-KR" sz="140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4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주차 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사용자 메뉴얼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&amp;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최종 보고서 작성</a:t>
            </a:r>
            <a:b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</a:b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        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결과발표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 프로그램 시연</a:t>
            </a:r>
            <a:r>
              <a:rPr lang="en-US" altLang="ko-KR" sz="14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400" spc="-15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400" spc="-15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400" spc="-15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400" spc="-15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DFC609-B32A-4CC7-80ED-F9A03091A26A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219D3-1DD3-4CB7-81EA-50C72E44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6" y="355352"/>
            <a:ext cx="4218733" cy="6147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23651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보안정책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917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71AE91-9BA5-4EEC-8285-88EFC1B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6" y="953956"/>
            <a:ext cx="1733550" cy="2000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79F85C-41C6-4B60-97E7-2E216DEE463C}"/>
              </a:ext>
            </a:extLst>
          </p:cNvPr>
          <p:cNvSpPr/>
          <p:nvPr/>
        </p:nvSpPr>
        <p:spPr>
          <a:xfrm>
            <a:off x="519946" y="516946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자재담당자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80E2D-6093-4621-B193-175F83012DA5}"/>
              </a:ext>
            </a:extLst>
          </p:cNvPr>
          <p:cNvSpPr/>
          <p:nvPr/>
        </p:nvSpPr>
        <p:spPr>
          <a:xfrm>
            <a:off x="3158139" y="516946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발주담당자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AF1F3C-390C-4E57-9D54-6C0FC4B6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01" y="958718"/>
            <a:ext cx="1728788" cy="1996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CEBD80-5BDD-41F1-BDE2-B5B88B0E3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46" y="3921381"/>
            <a:ext cx="1724025" cy="15621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A4C60-93DB-4026-BF5F-FC9B7CEB15CF}"/>
              </a:ext>
            </a:extLst>
          </p:cNvPr>
          <p:cNvSpPr/>
          <p:nvPr/>
        </p:nvSpPr>
        <p:spPr>
          <a:xfrm>
            <a:off x="519946" y="3489812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조달담당자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641CC3-08F4-4156-B304-CE69DD6D6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902" y="3921704"/>
            <a:ext cx="1724025" cy="24193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3D965E-FDF6-4B57-B45F-29F29050DE1F}"/>
              </a:ext>
            </a:extLst>
          </p:cNvPr>
          <p:cNvSpPr/>
          <p:nvPr/>
        </p:nvSpPr>
        <p:spPr>
          <a:xfrm>
            <a:off x="3158139" y="3489812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ADMIN</a:t>
            </a:r>
            <a:endParaRPr lang="ko-KR" altLang="en-US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777B05-310F-4F5A-8677-F4CF146A0706}"/>
              </a:ext>
            </a:extLst>
          </p:cNvPr>
          <p:cNvSpPr txBox="1"/>
          <p:nvPr/>
        </p:nvSpPr>
        <p:spPr>
          <a:xfrm>
            <a:off x="6096000" y="958718"/>
            <a:ext cx="5679760" cy="22307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부서별로 </a:t>
            </a:r>
            <a:endParaRPr lang="en-US" altLang="ko-KR" sz="3200" spc="60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메뉴에 대한</a:t>
            </a:r>
            <a:r>
              <a:rPr lang="en-US" altLang="ko-KR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접근 권한을 </a:t>
            </a:r>
            <a:endParaRPr lang="en-US" altLang="ko-KR" sz="3200" spc="60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다르게 설정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8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6096000" y="2450442"/>
            <a:ext cx="294093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빌드 테스트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38D88-528A-49F2-AA52-A303FEA3B02A}"/>
              </a:ext>
            </a:extLst>
          </p:cNvPr>
          <p:cNvSpPr txBox="1"/>
          <p:nvPr/>
        </p:nvSpPr>
        <p:spPr>
          <a:xfrm>
            <a:off x="6096000" y="3003918"/>
            <a:ext cx="320382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배포 및 테스트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D8E10F-6690-4FE0-A82A-E99609EC9267}"/>
              </a:ext>
            </a:extLst>
          </p:cNvPr>
          <p:cNvSpPr txBox="1"/>
          <p:nvPr/>
        </p:nvSpPr>
        <p:spPr>
          <a:xfrm>
            <a:off x="6096000" y="3515529"/>
            <a:ext cx="392036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 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 빌드 및 배포 주의사항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9E6EF-6010-4AB0-A69A-2FE4D129D021}"/>
              </a:ext>
            </a:extLst>
          </p:cNvPr>
          <p:cNvSpPr txBox="1"/>
          <p:nvPr/>
        </p:nvSpPr>
        <p:spPr>
          <a:xfrm>
            <a:off x="6095999" y="4069911"/>
            <a:ext cx="295215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 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 외부 서비스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09B9E-C733-4DF1-87DC-2CBE7A807D7F}"/>
              </a:ext>
            </a:extLst>
          </p:cNvPr>
          <p:cNvSpPr txBox="1"/>
          <p:nvPr/>
        </p:nvSpPr>
        <p:spPr>
          <a:xfrm>
            <a:off x="1390127" y="2496743"/>
            <a:ext cx="2113720" cy="19227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PART3.</a:t>
            </a:r>
            <a:endParaRPr lang="en-US" altLang="ko-KR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ts val="7500"/>
              </a:lnSpc>
            </a:pPr>
            <a:r>
              <a:rPr lang="ko-KR" altLang="en-US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배포</a:t>
            </a:r>
          </a:p>
        </p:txBody>
      </p:sp>
    </p:spTree>
    <p:extLst>
      <p:ext uri="{BB962C8B-B14F-4D97-AF65-F5344CB8AC3E}">
        <p14:creationId xmlns:p14="http://schemas.microsoft.com/office/powerpoint/2010/main" val="2440857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4A089B-FBAE-41FC-A5DF-CFEE971B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3" y="309938"/>
            <a:ext cx="4495193" cy="6260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51543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빌드 테스트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91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IDE 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개발환경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패키지 빌드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내장톰캣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4251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IDE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개발환경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패키지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빌드수행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내장톰캣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서버에 배포전 패키징을 진행하여 문제는 없는지 사전 확인한다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bootJar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내장톰캣을 포함한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bootWar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내장 톰캣을 포함한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war</a:t>
            </a:r>
          </a:p>
          <a:p>
            <a:pPr marL="228600" indent="-228600">
              <a:buAutoNum type="arabicPeriod" startAt="2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위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가지중 편한 방식을 더블클릭하여 수행한다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D:\workboot\buymanage\build\libs\buymanage-0.0.1-SNAPSHOT.jar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톰캣이 내장된 패키지 파일이 생성된다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1094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4609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0FDD9-D10A-4B98-B7CA-5AB10B72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873560"/>
            <a:ext cx="4542969" cy="2055642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6A4D709-ADCB-4CE1-B92E-EF732C87E34B}"/>
              </a:ext>
            </a:extLst>
          </p:cNvPr>
          <p:cNvSpPr/>
          <p:nvPr/>
        </p:nvSpPr>
        <p:spPr>
          <a:xfrm>
            <a:off x="769429" y="22697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159202-4B1C-468D-8681-9C9D95CFCD67}"/>
              </a:ext>
            </a:extLst>
          </p:cNvPr>
          <p:cNvSpPr/>
          <p:nvPr/>
        </p:nvSpPr>
        <p:spPr>
          <a:xfrm>
            <a:off x="769429" y="268208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E1AC06-E58F-489A-A4C1-58F6DB84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9" y="3114963"/>
            <a:ext cx="8469317" cy="2383748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CBF259-ECDC-4256-A14D-DB653B619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488" y="3514562"/>
            <a:ext cx="5183153" cy="331530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31C0A7D-D5C0-4145-B928-13408315160B}"/>
              </a:ext>
            </a:extLst>
          </p:cNvPr>
          <p:cNvSpPr/>
          <p:nvPr/>
        </p:nvSpPr>
        <p:spPr>
          <a:xfrm>
            <a:off x="3463564" y="411279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9BB8639-9D4C-4813-B965-777ABE2231E6}"/>
              </a:ext>
            </a:extLst>
          </p:cNvPr>
          <p:cNvSpPr/>
          <p:nvPr/>
        </p:nvSpPr>
        <p:spPr>
          <a:xfrm>
            <a:off x="9118307" y="33851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3592281-5A50-498D-91DD-9B9D6E1C042B}"/>
              </a:ext>
            </a:extLst>
          </p:cNvPr>
          <p:cNvSpPr/>
          <p:nvPr/>
        </p:nvSpPr>
        <p:spPr>
          <a:xfrm>
            <a:off x="1435889" y="2325055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2ADEA9A-2E5E-4C55-845A-9F7BE6446D5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571815" y="2393018"/>
            <a:ext cx="1987370" cy="171977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826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IDE 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개발환경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서비스 기동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내장톰캣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7123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IDE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개발환경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서비스 기동테스트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내장톰캣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서버에 배포전 서비스 기동을 진행하여 문제는 없는지 사전 확인한다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cmd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창을 띄우고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패키지가 있는곳으로 이동한다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java –jar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서비스 기동 로그 확인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브라우저 를 통해 서비스 접근 후 확인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1094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6516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9BB8639-9D4C-4813-B965-777ABE2231E6}"/>
              </a:ext>
            </a:extLst>
          </p:cNvPr>
          <p:cNvSpPr/>
          <p:nvPr/>
        </p:nvSpPr>
        <p:spPr>
          <a:xfrm>
            <a:off x="9118307" y="33851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B6671-BA9B-4C61-B0F9-D02EABD3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" y="1022366"/>
            <a:ext cx="5400000" cy="282410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519E6FD7-B54E-4F9D-A2AE-5F78291748D1}"/>
              </a:ext>
            </a:extLst>
          </p:cNvPr>
          <p:cNvSpPr/>
          <p:nvPr/>
        </p:nvSpPr>
        <p:spPr>
          <a:xfrm>
            <a:off x="381369" y="9029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F1FE5-D14A-4EF2-B2E5-D171AC278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07" y="1921326"/>
            <a:ext cx="5400000" cy="2824106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EF77715C-514E-4D5B-8CD7-17E1F827953F}"/>
              </a:ext>
            </a:extLst>
          </p:cNvPr>
          <p:cNvSpPr/>
          <p:nvPr/>
        </p:nvSpPr>
        <p:spPr>
          <a:xfrm>
            <a:off x="1829986" y="182570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39BEAA-DE0F-4DC3-8AE6-32C8C1EB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72" y="3524621"/>
            <a:ext cx="5400000" cy="2925000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0CC9EEA-1E0F-4032-B7E5-449EA22DDF03}"/>
              </a:ext>
            </a:extLst>
          </p:cNvPr>
          <p:cNvSpPr/>
          <p:nvPr/>
        </p:nvSpPr>
        <p:spPr>
          <a:xfrm>
            <a:off x="3339651" y="342900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CA30FD-322F-45C8-8475-86CB778BE382}"/>
              </a:ext>
            </a:extLst>
          </p:cNvPr>
          <p:cNvSpPr/>
          <p:nvPr/>
        </p:nvSpPr>
        <p:spPr>
          <a:xfrm>
            <a:off x="2391287" y="4494678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E3C5A3D-4748-4D45-98E8-B9CDA6F91F5E}"/>
              </a:ext>
            </a:extLst>
          </p:cNvPr>
          <p:cNvCxnSpPr>
            <a:cxnSpLocks/>
            <a:stCxn id="16" idx="0"/>
            <a:endCxn id="24" idx="0"/>
          </p:cNvCxnSpPr>
          <p:nvPr/>
        </p:nvCxnSpPr>
        <p:spPr>
          <a:xfrm rot="5400000" flipH="1" flipV="1">
            <a:off x="2414422" y="3473828"/>
            <a:ext cx="1065678" cy="976022"/>
          </a:xfrm>
          <a:prstGeom prst="bentConnector3">
            <a:avLst>
              <a:gd name="adj1" fmla="val 12145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31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9FFC31-5417-49AA-9F16-AE373DA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90" y="190148"/>
            <a:ext cx="4376275" cy="64777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10213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배포 및 테스트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022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563ED17-A9FD-4B3A-B2F6-60677909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4" y="813489"/>
            <a:ext cx="3636615" cy="28182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배포서버 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Git Clone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94265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-1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배포서버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(192.168.0.201)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git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clone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Git</a:t>
            </a:r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설치는 아래 주소에서 한다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https://git-scm.com/downloads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그후 배포 서버 에서 그동안 개발한 소스가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있는 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GitHub</a:t>
            </a:r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클로닝 진행한다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Git clone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주소 복사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CMD : git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clone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https://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주소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buymanage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생성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32842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51E40A-7CE0-480D-8F58-FA3C5C6D0B17}"/>
              </a:ext>
            </a:extLst>
          </p:cNvPr>
          <p:cNvSpPr/>
          <p:nvPr/>
        </p:nvSpPr>
        <p:spPr>
          <a:xfrm>
            <a:off x="9118307" y="364526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77E7D-075E-4B93-AF7F-D487B78DD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48" y="1955235"/>
            <a:ext cx="5019894" cy="1434985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77516CB-C7E9-41F4-9AE6-93254CBA8046}"/>
              </a:ext>
            </a:extLst>
          </p:cNvPr>
          <p:cNvSpPr/>
          <p:nvPr/>
        </p:nvSpPr>
        <p:spPr>
          <a:xfrm>
            <a:off x="8326032" y="284562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56B73C-626F-4E65-90A6-8E035E8F9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210" y="3757471"/>
            <a:ext cx="6031132" cy="299849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DC46B9E-C6B0-43F5-B1A8-EAD8CA9520B0}"/>
              </a:ext>
            </a:extLst>
          </p:cNvPr>
          <p:cNvSpPr/>
          <p:nvPr/>
        </p:nvSpPr>
        <p:spPr>
          <a:xfrm>
            <a:off x="4499384" y="44919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CC02132-06BE-4C0E-A0D6-BCDE84DF0194}"/>
              </a:ext>
            </a:extLst>
          </p:cNvPr>
          <p:cNvSpPr/>
          <p:nvPr/>
        </p:nvSpPr>
        <p:spPr>
          <a:xfrm>
            <a:off x="7449834" y="3070704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DA6EB6-082B-4B06-9A89-3B89AFAE40C8}"/>
              </a:ext>
            </a:extLst>
          </p:cNvPr>
          <p:cNvCxnSpPr>
            <a:cxnSpLocks/>
            <a:stCxn id="31" idx="4"/>
            <a:endCxn id="26" idx="0"/>
          </p:cNvCxnSpPr>
          <p:nvPr/>
        </p:nvCxnSpPr>
        <p:spPr>
          <a:xfrm rot="5400000">
            <a:off x="5413730" y="2387905"/>
            <a:ext cx="1285342" cy="2922792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6B0D8007-C7CC-4E19-B939-915B170FC5FC}"/>
              </a:ext>
            </a:extLst>
          </p:cNvPr>
          <p:cNvSpPr/>
          <p:nvPr/>
        </p:nvSpPr>
        <p:spPr>
          <a:xfrm>
            <a:off x="3337364" y="5188756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1DB4FDC-0E43-4F25-AD8D-7481E76482B6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 rot="16200000" flipH="1">
            <a:off x="4359322" y="4370687"/>
            <a:ext cx="685918" cy="2593908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E4FE9289-46E0-4C1D-B333-DE0A252579ED}"/>
              </a:ext>
            </a:extLst>
          </p:cNvPr>
          <p:cNvSpPr/>
          <p:nvPr/>
        </p:nvSpPr>
        <p:spPr>
          <a:xfrm>
            <a:off x="5931272" y="6010600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57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배포서버 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내장톰캣사용 빌드수행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63247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-2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배포서버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(192.168.0.201)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내장톰캣사용 빌드수행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AEF0AD1-5707-4F42-89E6-41D39ED6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3" y="1153234"/>
            <a:ext cx="5867207" cy="306844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9604351-49A8-42A6-AA26-8BFB1534BED3}"/>
              </a:ext>
            </a:extLst>
          </p:cNvPr>
          <p:cNvSpPr/>
          <p:nvPr/>
        </p:nvSpPr>
        <p:spPr>
          <a:xfrm>
            <a:off x="2408554" y="148585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7F7C69-48BA-49C7-8702-B4252C97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38" y="3572647"/>
            <a:ext cx="6140123" cy="2039588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61A1AF0-685B-4CAA-B4FD-2D39DEED1505}"/>
              </a:ext>
            </a:extLst>
          </p:cNvPr>
          <p:cNvSpPr/>
          <p:nvPr/>
        </p:nvSpPr>
        <p:spPr>
          <a:xfrm>
            <a:off x="5904758" y="49688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2680AA-2F48-4624-BB6C-0EB27FF9854D}"/>
              </a:ext>
            </a:extLst>
          </p:cNvPr>
          <p:cNvSpPr txBox="1"/>
          <p:nvPr/>
        </p:nvSpPr>
        <p:spPr>
          <a:xfrm>
            <a:off x="9061962" y="1293661"/>
            <a:ext cx="2990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배포 서버 에서 빌드를 수행하여 서비스를 하기위한 준비를 한다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gradlew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bootWar or bootJar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빌드후 생성된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War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톰캣내장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DADFA83-20D1-43B8-8950-F0C748767C9B}"/>
              </a:ext>
            </a:extLst>
          </p:cNvPr>
          <p:cNvSpPr/>
          <p:nvPr/>
        </p:nvSpPr>
        <p:spPr>
          <a:xfrm>
            <a:off x="9126697" y="246041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D9D9789-99A4-498E-A65C-4D52FAB38CE0}"/>
              </a:ext>
            </a:extLst>
          </p:cNvPr>
          <p:cNvSpPr/>
          <p:nvPr/>
        </p:nvSpPr>
        <p:spPr>
          <a:xfrm>
            <a:off x="9126697" y="282144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37C514CB-B5D1-4970-9765-7BCAD12CF7A7}"/>
              </a:ext>
            </a:extLst>
          </p:cNvPr>
          <p:cNvSpPr/>
          <p:nvPr/>
        </p:nvSpPr>
        <p:spPr>
          <a:xfrm>
            <a:off x="1466805" y="3667478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E72AB1C-00E9-419E-BF78-1B19EB41A549}"/>
              </a:ext>
            </a:extLst>
          </p:cNvPr>
          <p:cNvCxnSpPr>
            <a:cxnSpLocks/>
            <a:stCxn id="14" idx="6"/>
            <a:endCxn id="27" idx="0"/>
          </p:cNvCxnSpPr>
          <p:nvPr/>
        </p:nvCxnSpPr>
        <p:spPr>
          <a:xfrm>
            <a:off x="1602731" y="3735441"/>
            <a:ext cx="4397648" cy="1233391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35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배포서버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서비스 기동 및 확인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2603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-3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배포서버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(192.168.0.201)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서비스 기동 및 확인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2B1F34B-487F-439B-A296-C991FF69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" y="1022366"/>
            <a:ext cx="5400000" cy="282410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641C09C-EA25-48B6-A92A-AF2614665AFB}"/>
              </a:ext>
            </a:extLst>
          </p:cNvPr>
          <p:cNvSpPr/>
          <p:nvPr/>
        </p:nvSpPr>
        <p:spPr>
          <a:xfrm>
            <a:off x="381369" y="9029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A70B-85AC-43CB-B508-BDE255AC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07" y="1921326"/>
            <a:ext cx="5400000" cy="2824106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58A3028E-FA56-4244-A6CC-7C107CB8E55F}"/>
              </a:ext>
            </a:extLst>
          </p:cNvPr>
          <p:cNvSpPr/>
          <p:nvPr/>
        </p:nvSpPr>
        <p:spPr>
          <a:xfrm>
            <a:off x="1829986" y="182570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016BE9-D1C1-461E-8397-121AFCD4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72" y="3524621"/>
            <a:ext cx="5400000" cy="2925000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EBC36E8-D6E7-4258-8E24-8CFCFD5D854D}"/>
              </a:ext>
            </a:extLst>
          </p:cNvPr>
          <p:cNvSpPr/>
          <p:nvPr/>
        </p:nvSpPr>
        <p:spPr>
          <a:xfrm>
            <a:off x="3124060" y="3455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배포 서버에서 서비스를 기동하고 확인을 진행한다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cmd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창을 띄우고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패키지가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있는곳으로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이동한다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java –jar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.jar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수행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서비스 기동 로그 확인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브라우저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통해 서비스 접근 후 확인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998A25-7FD9-4210-B672-2E2BAA69C729}"/>
              </a:ext>
            </a:extLst>
          </p:cNvPr>
          <p:cNvSpPr/>
          <p:nvPr/>
        </p:nvSpPr>
        <p:spPr>
          <a:xfrm>
            <a:off x="9118307" y="21094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8497819-0D41-4703-A411-20DFF4DD4AD9}"/>
              </a:ext>
            </a:extLst>
          </p:cNvPr>
          <p:cNvSpPr/>
          <p:nvPr/>
        </p:nvSpPr>
        <p:spPr>
          <a:xfrm>
            <a:off x="9118307" y="26516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7D6A3FB-97D6-4ED8-BDF6-B33D359AEAB1}"/>
              </a:ext>
            </a:extLst>
          </p:cNvPr>
          <p:cNvSpPr/>
          <p:nvPr/>
        </p:nvSpPr>
        <p:spPr>
          <a:xfrm>
            <a:off x="9118307" y="33851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BB15FC79-2413-4E3B-95CA-31AECA64C640}"/>
              </a:ext>
            </a:extLst>
          </p:cNvPr>
          <p:cNvSpPr/>
          <p:nvPr/>
        </p:nvSpPr>
        <p:spPr>
          <a:xfrm>
            <a:off x="2357998" y="4494678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0F9D82E-03CB-4FF1-9E11-41D064A1B13D}"/>
              </a:ext>
            </a:extLst>
          </p:cNvPr>
          <p:cNvCxnSpPr>
            <a:cxnSpLocks/>
            <a:stCxn id="21" idx="0"/>
            <a:endCxn id="23" idx="0"/>
          </p:cNvCxnSpPr>
          <p:nvPr/>
        </p:nvCxnSpPr>
        <p:spPr>
          <a:xfrm rot="5400000" flipH="1" flipV="1">
            <a:off x="2303223" y="3578220"/>
            <a:ext cx="1039197" cy="793720"/>
          </a:xfrm>
          <a:prstGeom prst="bentConnector3">
            <a:avLst>
              <a:gd name="adj1" fmla="val 121998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4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1996" y="19363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791075" y="790307"/>
            <a:ext cx="7096917" cy="0"/>
          </a:xfrm>
          <a:prstGeom prst="line">
            <a:avLst/>
          </a:prstGeom>
          <a:ln w="127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01041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04.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시스템 인프라 구성</a:t>
            </a:r>
            <a:endParaRPr lang="ko-KR" altLang="en-US" sz="28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8E8845E-CE37-4AAF-8FE5-2687AC08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11" y="1510067"/>
            <a:ext cx="602146" cy="538984"/>
          </a:xfrm>
          <a:prstGeom prst="rect">
            <a:avLst/>
          </a:prstGeom>
        </p:spPr>
      </p:pic>
      <p:pic>
        <p:nvPicPr>
          <p:cNvPr id="32" name="내용 개체 틀 14">
            <a:extLst>
              <a:ext uri="{FF2B5EF4-FFF2-40B4-BE49-F238E27FC236}">
                <a16:creationId xmlns:a16="http://schemas.microsoft.com/office/drawing/2014/main" id="{18B35498-DF89-4794-969A-808DE484E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89"/>
          <a:stretch/>
        </p:blipFill>
        <p:spPr>
          <a:xfrm>
            <a:off x="7033713" y="1619502"/>
            <a:ext cx="596446" cy="558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74C34EB-F66E-409C-9D00-2BABA519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11" y="2723507"/>
            <a:ext cx="602146" cy="5389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FD43CD5-1203-460B-8418-95617CA2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11" y="3868827"/>
            <a:ext cx="602146" cy="53898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81CE7E5-C937-4EA4-8C5A-AB03E909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38" y="5130405"/>
            <a:ext cx="602146" cy="53898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35415B-482E-4981-9A0D-5A98C831886C}"/>
              </a:ext>
            </a:extLst>
          </p:cNvPr>
          <p:cNvSpPr/>
          <p:nvPr/>
        </p:nvSpPr>
        <p:spPr>
          <a:xfrm>
            <a:off x="6303728" y="1036376"/>
            <a:ext cx="2436275" cy="49711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2012-vCenter(192.168.0.100)</a:t>
            </a:r>
            <a:endParaRPr lang="ko-KR" altLang="en-US" sz="1100">
              <a:solidFill>
                <a:schemeClr val="tx2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D3E6459-3E64-4A74-A55B-D35C885B06AD}"/>
              </a:ext>
            </a:extLst>
          </p:cNvPr>
          <p:cNvCxnSpPr>
            <a:cxnSpLocks/>
            <a:stCxn id="65" idx="0"/>
            <a:endCxn id="32" idx="3"/>
          </p:cNvCxnSpPr>
          <p:nvPr/>
        </p:nvCxnSpPr>
        <p:spPr>
          <a:xfrm rot="16200000" flipV="1">
            <a:off x="8006433" y="1522229"/>
            <a:ext cx="451079" cy="120362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5BB37C-38D1-497B-8139-670AFED05814}"/>
              </a:ext>
            </a:extLst>
          </p:cNvPr>
          <p:cNvSpPr/>
          <p:nvPr/>
        </p:nvSpPr>
        <p:spPr>
          <a:xfrm>
            <a:off x="6739252" y="2701899"/>
            <a:ext cx="4001502" cy="1948166"/>
          </a:xfrm>
          <a:prstGeom prst="rect">
            <a:avLst/>
          </a:prstGeom>
          <a:ln>
            <a:solidFill>
              <a:srgbClr val="33497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sz="1100">
              <a:solidFill>
                <a:schemeClr val="tx2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48" name="내용 개체 틀 14">
            <a:extLst>
              <a:ext uri="{FF2B5EF4-FFF2-40B4-BE49-F238E27FC236}">
                <a16:creationId xmlns:a16="http://schemas.microsoft.com/office/drawing/2014/main" id="{37164E54-6A51-4C91-A350-C061C791A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2"/>
          <a:stretch/>
        </p:blipFill>
        <p:spPr>
          <a:xfrm>
            <a:off x="7324687" y="3635057"/>
            <a:ext cx="402010" cy="370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447E75C-7D15-4D56-9EA1-A2B1EE9C0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765" y="3953846"/>
            <a:ext cx="290127" cy="281718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5B0FB22-DBBF-408D-94D9-F30637056F36}"/>
              </a:ext>
            </a:extLst>
          </p:cNvPr>
          <p:cNvCxnSpPr>
            <a:cxnSpLocks/>
            <a:stCxn id="31" idx="3"/>
            <a:endCxn id="57" idx="1"/>
          </p:cNvCxnSpPr>
          <p:nvPr/>
        </p:nvCxnSpPr>
        <p:spPr>
          <a:xfrm>
            <a:off x="3213657" y="1779559"/>
            <a:ext cx="4117732" cy="1561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094AC28-EB12-4DE5-BE55-A2C60ADC65D3}"/>
              </a:ext>
            </a:extLst>
          </p:cNvPr>
          <p:cNvCxnSpPr>
            <a:cxnSpLocks/>
            <a:stCxn id="33" idx="3"/>
            <a:endCxn id="57" idx="1"/>
          </p:cNvCxnSpPr>
          <p:nvPr/>
        </p:nvCxnSpPr>
        <p:spPr>
          <a:xfrm>
            <a:off x="3213657" y="2992999"/>
            <a:ext cx="4117732" cy="34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CFDD7F4-5DAD-4D65-B91C-1F24F126D5A2}"/>
              </a:ext>
            </a:extLst>
          </p:cNvPr>
          <p:cNvCxnSpPr>
            <a:cxnSpLocks/>
            <a:stCxn id="34" idx="3"/>
            <a:endCxn id="57" idx="1"/>
          </p:cNvCxnSpPr>
          <p:nvPr/>
        </p:nvCxnSpPr>
        <p:spPr>
          <a:xfrm flipV="1">
            <a:off x="3213657" y="3340752"/>
            <a:ext cx="4117732" cy="79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9E65990-150D-495C-A842-EE1B17642379}"/>
              </a:ext>
            </a:extLst>
          </p:cNvPr>
          <p:cNvCxnSpPr>
            <a:cxnSpLocks/>
            <a:stCxn id="35" idx="3"/>
            <a:endCxn id="57" idx="1"/>
          </p:cNvCxnSpPr>
          <p:nvPr/>
        </p:nvCxnSpPr>
        <p:spPr>
          <a:xfrm flipV="1">
            <a:off x="3202884" y="3340752"/>
            <a:ext cx="4128505" cy="205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A802420-952A-473E-A566-BB0E7493829A}"/>
              </a:ext>
            </a:extLst>
          </p:cNvPr>
          <p:cNvSpPr/>
          <p:nvPr/>
        </p:nvSpPr>
        <p:spPr>
          <a:xfrm>
            <a:off x="8000488" y="4082779"/>
            <a:ext cx="2575068" cy="32676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Mysql(erp_buymanage1)</a:t>
            </a:r>
            <a:endParaRPr lang="ko-KR" altLang="en-US" sz="1100">
              <a:solidFill>
                <a:schemeClr val="tx2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E7AD03-FC2D-4857-988B-2C3845F6058A}"/>
              </a:ext>
            </a:extLst>
          </p:cNvPr>
          <p:cNvSpPr/>
          <p:nvPr/>
        </p:nvSpPr>
        <p:spPr>
          <a:xfrm>
            <a:off x="7995390" y="3177368"/>
            <a:ext cx="2580166" cy="32676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3-10-5(IntelliJ2022)(192.168.0.200)</a:t>
            </a:r>
          </a:p>
        </p:txBody>
      </p:sp>
      <p:pic>
        <p:nvPicPr>
          <p:cNvPr id="57" name="내용 개체 틀 14">
            <a:extLst>
              <a:ext uri="{FF2B5EF4-FFF2-40B4-BE49-F238E27FC236}">
                <a16:creationId xmlns:a16="http://schemas.microsoft.com/office/drawing/2014/main" id="{45DD1613-596C-44C0-9C63-4059F876C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2"/>
          <a:stretch/>
        </p:blipFill>
        <p:spPr>
          <a:xfrm>
            <a:off x="7331389" y="3155410"/>
            <a:ext cx="402010" cy="3706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A277734-B2BA-4CD8-B3D7-059E438C30CD}"/>
              </a:ext>
            </a:extLst>
          </p:cNvPr>
          <p:cNvCxnSpPr>
            <a:cxnSpLocks/>
            <a:stCxn id="48" idx="3"/>
            <a:endCxn id="57" idx="3"/>
          </p:cNvCxnSpPr>
          <p:nvPr/>
        </p:nvCxnSpPr>
        <p:spPr>
          <a:xfrm flipV="1">
            <a:off x="7726697" y="3340752"/>
            <a:ext cx="6702" cy="479647"/>
          </a:xfrm>
          <a:prstGeom prst="bentConnector3">
            <a:avLst>
              <a:gd name="adj1" fmla="val 2259206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E704628-7744-4FC4-AD39-0814A381F66B}"/>
              </a:ext>
            </a:extLst>
          </p:cNvPr>
          <p:cNvSpPr/>
          <p:nvPr/>
        </p:nvSpPr>
        <p:spPr>
          <a:xfrm>
            <a:off x="1909693" y="3262491"/>
            <a:ext cx="2056415" cy="49711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구매 담당자</a:t>
            </a:r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(</a:t>
            </a:r>
            <a:r>
              <a:rPr lang="ko-KR" altLang="en-US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발주관리</a:t>
            </a:r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)</a:t>
            </a:r>
          </a:p>
          <a:p>
            <a:pPr algn="ctr"/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user98@zerock.org</a:t>
            </a:r>
            <a:endParaRPr lang="ko-KR" altLang="en-US" sz="1100">
              <a:solidFill>
                <a:schemeClr val="tx2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0A6BF8F-0399-48DF-8736-DDF8CDC2B30B}"/>
              </a:ext>
            </a:extLst>
          </p:cNvPr>
          <p:cNvSpPr/>
          <p:nvPr/>
        </p:nvSpPr>
        <p:spPr>
          <a:xfrm>
            <a:off x="1909693" y="4409993"/>
            <a:ext cx="2056415" cy="49711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자재관리 담당자</a:t>
            </a:r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(</a:t>
            </a:r>
            <a:r>
              <a:rPr lang="ko-KR" altLang="en-US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자재관리</a:t>
            </a:r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)</a:t>
            </a:r>
          </a:p>
          <a:p>
            <a:pPr algn="ctr"/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user99@zerock.org</a:t>
            </a:r>
            <a:endParaRPr lang="ko-KR" altLang="en-US" sz="1100">
              <a:solidFill>
                <a:schemeClr val="tx2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4CC551-F4AC-4FAE-A653-7E34A2C1D134}"/>
              </a:ext>
            </a:extLst>
          </p:cNvPr>
          <p:cNvSpPr/>
          <p:nvPr/>
        </p:nvSpPr>
        <p:spPr>
          <a:xfrm>
            <a:off x="1909693" y="5669389"/>
            <a:ext cx="2056415" cy="49711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관리자 </a:t>
            </a:r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user100@zerock.org</a:t>
            </a:r>
            <a:endParaRPr lang="ko-KR" altLang="en-US" sz="1100">
              <a:solidFill>
                <a:schemeClr val="tx2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0A2AC0E-78E4-4C63-8D74-075822F82842}"/>
              </a:ext>
            </a:extLst>
          </p:cNvPr>
          <p:cNvSpPr/>
          <p:nvPr/>
        </p:nvSpPr>
        <p:spPr>
          <a:xfrm>
            <a:off x="1909693" y="2070863"/>
            <a:ext cx="2056415" cy="49711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계약관리 담당자</a:t>
            </a:r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(</a:t>
            </a:r>
            <a:r>
              <a:rPr lang="ko-KR" altLang="en-US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조달관리</a:t>
            </a:r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)</a:t>
            </a:r>
          </a:p>
          <a:p>
            <a:pPr algn="ctr"/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user97@zerock.org</a:t>
            </a:r>
            <a:endParaRPr lang="ko-KR" altLang="en-US" sz="1100">
              <a:solidFill>
                <a:schemeClr val="tx2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pic>
        <p:nvPicPr>
          <p:cNvPr id="65" name="내용 개체 틀 14">
            <a:extLst>
              <a:ext uri="{FF2B5EF4-FFF2-40B4-BE49-F238E27FC236}">
                <a16:creationId xmlns:a16="http://schemas.microsoft.com/office/drawing/2014/main" id="{D9E00771-05C2-4C79-805D-055364A9A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02"/>
          <a:stretch/>
        </p:blipFill>
        <p:spPr>
          <a:xfrm>
            <a:off x="8531970" y="2349581"/>
            <a:ext cx="603630" cy="556593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3C74AA-70F4-442B-9681-F15185F55102}"/>
              </a:ext>
            </a:extLst>
          </p:cNvPr>
          <p:cNvSpPr/>
          <p:nvPr/>
        </p:nvSpPr>
        <p:spPr>
          <a:xfrm>
            <a:off x="8000488" y="3642655"/>
            <a:ext cx="2575068" cy="32676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3-F-GUI-DB(192.168.0.201)</a:t>
            </a:r>
          </a:p>
        </p:txBody>
      </p:sp>
      <p:pic>
        <p:nvPicPr>
          <p:cNvPr id="30" name="내용 개체 틀 14">
            <a:extLst>
              <a:ext uri="{FF2B5EF4-FFF2-40B4-BE49-F238E27FC236}">
                <a16:creationId xmlns:a16="http://schemas.microsoft.com/office/drawing/2014/main" id="{2AF19F3E-4C96-44AF-BD1A-5B5F8D4E0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89"/>
          <a:stretch/>
        </p:blipFill>
        <p:spPr>
          <a:xfrm>
            <a:off x="7069492" y="5120897"/>
            <a:ext cx="596446" cy="558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1A6A27-7A38-4C75-9720-D91CC6498BD7}"/>
              </a:ext>
            </a:extLst>
          </p:cNvPr>
          <p:cNvSpPr/>
          <p:nvPr/>
        </p:nvSpPr>
        <p:spPr>
          <a:xfrm>
            <a:off x="6120648" y="5782129"/>
            <a:ext cx="5264970" cy="49711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Git Hub (</a:t>
            </a:r>
            <a:r>
              <a:rPr lang="en-US" altLang="ko-KR" sz="1100">
                <a:solidFill>
                  <a:srgbClr val="33497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https://github.com/JeongMin-Jeong/buymanage)</a:t>
            </a:r>
            <a:endParaRPr lang="ko-KR" altLang="en-US" sz="1100">
              <a:solidFill>
                <a:schemeClr val="tx2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7D2CC7B-14B8-4B3D-B2C4-58E6E9857586}"/>
              </a:ext>
            </a:extLst>
          </p:cNvPr>
          <p:cNvCxnSpPr>
            <a:cxnSpLocks/>
            <a:stCxn id="57" idx="0"/>
            <a:endCxn id="30" idx="3"/>
          </p:cNvCxnSpPr>
          <p:nvPr/>
        </p:nvCxnSpPr>
        <p:spPr>
          <a:xfrm rot="16200000" flipH="1">
            <a:off x="6476922" y="4210881"/>
            <a:ext cx="2244487" cy="133544"/>
          </a:xfrm>
          <a:prstGeom prst="bentConnector4">
            <a:avLst>
              <a:gd name="adj1" fmla="val -10185"/>
              <a:gd name="adj2" fmla="val 321695"/>
            </a:avLst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53A5426-32E7-411E-9CEA-5F1DF4658654}"/>
              </a:ext>
            </a:extLst>
          </p:cNvPr>
          <p:cNvCxnSpPr>
            <a:cxnSpLocks/>
            <a:stCxn id="35" idx="3"/>
            <a:endCxn id="30" idx="1"/>
          </p:cNvCxnSpPr>
          <p:nvPr/>
        </p:nvCxnSpPr>
        <p:spPr>
          <a:xfrm>
            <a:off x="3202884" y="5399897"/>
            <a:ext cx="3866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A41463-9791-4850-95FB-B7D2412D4AEE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>
            <a:off x="3213657" y="4138319"/>
            <a:ext cx="3855835" cy="1261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9CAFB7D-C9EC-4FE0-B737-13E5FB0C1EB1}"/>
              </a:ext>
            </a:extLst>
          </p:cNvPr>
          <p:cNvCxnSpPr>
            <a:cxnSpLocks/>
            <a:stCxn id="33" idx="3"/>
            <a:endCxn id="30" idx="1"/>
          </p:cNvCxnSpPr>
          <p:nvPr/>
        </p:nvCxnSpPr>
        <p:spPr>
          <a:xfrm>
            <a:off x="3213657" y="2992999"/>
            <a:ext cx="3855835" cy="240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D2A8ED0-9DF0-43FC-AB9D-74EBF0E71155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3213657" y="1779559"/>
            <a:ext cx="3855835" cy="362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1FDB27-6D2C-496A-A6B3-0B9CBFF6441F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8E6586-5EA7-41AC-9A0B-388C6E120BED}"/>
              </a:ext>
            </a:extLst>
          </p:cNvPr>
          <p:cNvSpPr txBox="1"/>
          <p:nvPr/>
        </p:nvSpPr>
        <p:spPr>
          <a:xfrm>
            <a:off x="9132556" y="2361920"/>
            <a:ext cx="25457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chemeClr val="tx2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exsi-1(192.168.0.116)</a:t>
            </a:r>
          </a:p>
        </p:txBody>
      </p:sp>
    </p:spTree>
    <p:extLst>
      <p:ext uri="{BB962C8B-B14F-4D97-AF65-F5344CB8AC3E}">
        <p14:creationId xmlns:p14="http://schemas.microsoft.com/office/powerpoint/2010/main" val="3160765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8354F-316B-4878-B07A-7CE0FABD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9" y="367464"/>
            <a:ext cx="4223578" cy="6123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471154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빌드 및 배포 주의 사항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260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주의사항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타임리프 레이아웃패스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00517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주의사항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타임리프 레이아웃 패스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에러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IDE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수행할시에는 아무런 관계가 없고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jar/war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배포시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“~{/layout”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와 같이 앞에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“/”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삽입시 패스를 인식하지 못하고 에러가 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~{/layout/basic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500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오류발생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~{layout/basic :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정상수행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998A25-7FD9-4210-B672-2E2BAA69C729}"/>
              </a:ext>
            </a:extLst>
          </p:cNvPr>
          <p:cNvSpPr/>
          <p:nvPr/>
        </p:nvSpPr>
        <p:spPr>
          <a:xfrm>
            <a:off x="9126696" y="26407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1CE98-1B33-4078-ACF9-613FE1E0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6" y="3599453"/>
            <a:ext cx="5400000" cy="152537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20266EA-7F17-4B01-BDA9-C3630A5482A5}"/>
              </a:ext>
            </a:extLst>
          </p:cNvPr>
          <p:cNvSpPr/>
          <p:nvPr/>
        </p:nvSpPr>
        <p:spPr>
          <a:xfrm>
            <a:off x="9126696" y="302284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52560D-B71C-4764-B64B-ED23F793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6" y="746083"/>
            <a:ext cx="5400000" cy="1451964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F2B70-E849-4A34-B15B-3F9E2533B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871" b="68778"/>
          <a:stretch/>
        </p:blipFill>
        <p:spPr>
          <a:xfrm>
            <a:off x="1676029" y="1861686"/>
            <a:ext cx="5414896" cy="1384853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3CFAE023-E240-4302-804C-21F7B473703A}"/>
              </a:ext>
            </a:extLst>
          </p:cNvPr>
          <p:cNvSpPr/>
          <p:nvPr/>
        </p:nvSpPr>
        <p:spPr>
          <a:xfrm>
            <a:off x="2315465" y="15390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26709-BC74-492B-89B0-29B99DF947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647" b="50915"/>
          <a:stretch/>
        </p:blipFill>
        <p:spPr>
          <a:xfrm>
            <a:off x="1676029" y="4945105"/>
            <a:ext cx="5414896" cy="1686761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444BB547-E13C-4937-84F7-74D2A85A6DB4}"/>
              </a:ext>
            </a:extLst>
          </p:cNvPr>
          <p:cNvSpPr/>
          <p:nvPr/>
        </p:nvSpPr>
        <p:spPr>
          <a:xfrm>
            <a:off x="2315465" y="440728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98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주의사항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빌드 테스트 관련 주의점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42193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주의사항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빌드 테스트 관련 주의점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gradlew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빌드 옵션중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build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와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clean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build :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테스트 코드까지 같이 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clean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빌드된 패키지의 삭제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Build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옵션을 사용해 빌드를 수행하면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test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코드까지 모두 수행을 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Stock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의 경우 더미데이터 입력이 있어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300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개씩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번이 수행되어 해당 오류 데이터는 삭제하고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3000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번대가 되고 말았다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주의할것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!!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1151E6-7D27-412D-91E8-C66235D4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2" y="936591"/>
            <a:ext cx="4524924" cy="2771344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1612ADD-AB1F-49E2-A938-A8975EDF76DE}"/>
              </a:ext>
            </a:extLst>
          </p:cNvPr>
          <p:cNvSpPr/>
          <p:nvPr/>
        </p:nvSpPr>
        <p:spPr>
          <a:xfrm>
            <a:off x="4689550" y="27602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F8CD35-0594-4BEB-B346-7BAEA79B68BB}"/>
              </a:ext>
            </a:extLst>
          </p:cNvPr>
          <p:cNvSpPr/>
          <p:nvPr/>
        </p:nvSpPr>
        <p:spPr>
          <a:xfrm>
            <a:off x="4689550" y="332939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7466F9C-AFB3-42E2-926A-E4A31AA724AC}"/>
              </a:ext>
            </a:extLst>
          </p:cNvPr>
          <p:cNvSpPr/>
          <p:nvPr/>
        </p:nvSpPr>
        <p:spPr>
          <a:xfrm>
            <a:off x="9137113" y="22722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9467758-C9A6-4A6A-9C51-A1D683311F09}"/>
              </a:ext>
            </a:extLst>
          </p:cNvPr>
          <p:cNvSpPr/>
          <p:nvPr/>
        </p:nvSpPr>
        <p:spPr>
          <a:xfrm>
            <a:off x="9137113" y="26646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CEA4C6-843C-4354-8430-8C73F64E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2" y="3956727"/>
            <a:ext cx="6684114" cy="1964682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A61E6FE-5528-496C-A321-8FEA3CEEAC18}"/>
              </a:ext>
            </a:extLst>
          </p:cNvPr>
          <p:cNvSpPr/>
          <p:nvPr/>
        </p:nvSpPr>
        <p:spPr>
          <a:xfrm>
            <a:off x="381369" y="573016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28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55BF3-8806-4011-A89D-3A2FA37D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8" y="188984"/>
            <a:ext cx="4115562" cy="6480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51543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외부 서비스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05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397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외부서비스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공유기 포트 포워드 설정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83044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4-1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외부 서비스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공유기 포트 포워드 설정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외부 서비스를 위하여 공유기에서 포트 포워드 설정을 진행한다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내부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IP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주소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192.168.0.200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외부포트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8003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내부포트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8000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</a:t>
            </a:r>
            <a:r>
              <a:rPr lang="en-US" altLang="ko-KR" sz="1200" dirty="0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http://mit-305.iptime.org:8003/</a:t>
            </a:r>
          </a:p>
          <a:p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외부에서 </a:t>
            </a:r>
            <a:r>
              <a:rPr lang="ko-KR" altLang="en-US" sz="12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접근시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DDNS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주소로 </a:t>
            </a:r>
            <a:r>
              <a:rPr lang="ko-KR" altLang="en-US" sz="12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위와같이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브라우저에서 </a:t>
            </a:r>
            <a:r>
              <a:rPr lang="ko-KR" altLang="en-US" sz="12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입력후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정상동작 하는지 테스트 하면 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7466F9C-AFB3-42E2-926A-E4A31AA724AC}"/>
              </a:ext>
            </a:extLst>
          </p:cNvPr>
          <p:cNvSpPr/>
          <p:nvPr/>
        </p:nvSpPr>
        <p:spPr>
          <a:xfrm>
            <a:off x="9137113" y="22722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9467758-C9A6-4A6A-9C51-A1D683311F09}"/>
              </a:ext>
            </a:extLst>
          </p:cNvPr>
          <p:cNvSpPr/>
          <p:nvPr/>
        </p:nvSpPr>
        <p:spPr>
          <a:xfrm>
            <a:off x="9137113" y="26646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BB16A8-0B03-4ED0-881E-6495AE5A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9" y="3145323"/>
            <a:ext cx="6695585" cy="3626775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9A14420-76E5-42FD-95E6-D502D6E4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439" y="810840"/>
            <a:ext cx="4253219" cy="3626776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93571B2-87CC-4F53-B870-6481668EBDE1}"/>
              </a:ext>
            </a:extLst>
          </p:cNvPr>
          <p:cNvSpPr/>
          <p:nvPr/>
        </p:nvSpPr>
        <p:spPr>
          <a:xfrm>
            <a:off x="5177095" y="388285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4CA7C31-19A5-4DBD-A893-EC7FA30D192F}"/>
              </a:ext>
            </a:extLst>
          </p:cNvPr>
          <p:cNvSpPr/>
          <p:nvPr/>
        </p:nvSpPr>
        <p:spPr>
          <a:xfrm>
            <a:off x="6292534" y="417817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D4EB6EB-69A1-48EF-915B-A15EE5A5B998}"/>
              </a:ext>
            </a:extLst>
          </p:cNvPr>
          <p:cNvSpPr/>
          <p:nvPr/>
        </p:nvSpPr>
        <p:spPr>
          <a:xfrm>
            <a:off x="248590" y="304970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7FCDD44-988C-4B63-9283-F59E9E5E4D64}"/>
              </a:ext>
            </a:extLst>
          </p:cNvPr>
          <p:cNvSpPr/>
          <p:nvPr/>
        </p:nvSpPr>
        <p:spPr>
          <a:xfrm>
            <a:off x="7097935" y="417817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421B8E9-77DC-44DB-8F37-B4E646A0406B}"/>
              </a:ext>
            </a:extLst>
          </p:cNvPr>
          <p:cNvSpPr/>
          <p:nvPr/>
        </p:nvSpPr>
        <p:spPr>
          <a:xfrm>
            <a:off x="9137113" y="30330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8FE5604-62A4-407D-8752-304E0ACFDA1F}"/>
              </a:ext>
            </a:extLst>
          </p:cNvPr>
          <p:cNvSpPr/>
          <p:nvPr/>
        </p:nvSpPr>
        <p:spPr>
          <a:xfrm>
            <a:off x="9137113" y="35632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96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BC726A-3111-4CDF-A6A8-3ACB9EDC672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37539" y="1688040"/>
            <a:ext cx="3402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spc="-300">
                <a:solidFill>
                  <a:schemeClr val="bg1"/>
                </a:solidFill>
              </a:rPr>
              <a:t>Q &amp; A</a:t>
            </a:r>
            <a:endParaRPr lang="ko-KR" altLang="en-US" sz="8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CA5FC-84D6-43D6-9D8C-745A36E92E54}"/>
              </a:ext>
            </a:extLst>
          </p:cNvPr>
          <p:cNvSpPr txBox="1"/>
          <p:nvPr/>
        </p:nvSpPr>
        <p:spPr>
          <a:xfrm>
            <a:off x="964733" y="3429000"/>
            <a:ext cx="51312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DEMO</a:t>
            </a:r>
            <a:r>
              <a:rPr lang="ko-KR" altLang="en-US" sz="1800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800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http://mit-305.iptime.org:8003/</a:t>
            </a:r>
          </a:p>
          <a:p>
            <a:pPr marL="285750" indent="-285750">
              <a:buFontTx/>
              <a:buChar char="-"/>
            </a:pPr>
            <a:endParaRPr lang="en-US" altLang="ko-KR" sz="1800">
              <a:solidFill>
                <a:srgbClr val="FFC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ID</a:t>
            </a:r>
            <a:r>
              <a:rPr lang="en-US" altLang="ko-KR" sz="1800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: </a:t>
            </a:r>
            <a:r>
              <a:rPr lang="en-US" altLang="ko-KR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user100@zerock.org</a:t>
            </a: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PW : 1111</a:t>
            </a:r>
            <a:endParaRPr lang="en-US" altLang="ko-KR" sz="1800" dirty="0">
              <a:solidFill>
                <a:srgbClr val="FFC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863349-0640-4DD0-805B-C1C9668B0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1" y="0"/>
            <a:ext cx="1220724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6225864" y="5197468"/>
            <a:ext cx="5827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1996" y="19363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800600" y="790307"/>
            <a:ext cx="7087392" cy="0"/>
          </a:xfrm>
          <a:prstGeom prst="line">
            <a:avLst/>
          </a:prstGeom>
          <a:ln w="127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01041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04.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시스템 인프라 구성</a:t>
            </a:r>
            <a:endParaRPr lang="ko-KR" altLang="en-US" sz="28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1FDB27-6D2C-496A-A6B3-0B9CBFF6441F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689E8-4F1A-4904-9C70-22934562EE15}"/>
              </a:ext>
            </a:extLst>
          </p:cNvPr>
          <p:cNvSpPr txBox="1"/>
          <p:nvPr/>
        </p:nvSpPr>
        <p:spPr>
          <a:xfrm>
            <a:off x="1091444" y="979456"/>
            <a:ext cx="9612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>
                <a:solidFill>
                  <a:srgbClr val="FFC000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Private Cloud </a:t>
            </a:r>
            <a:r>
              <a:rPr lang="ko-KR" altLang="en-US" sz="1600">
                <a:solidFill>
                  <a:srgbClr val="FFC000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구성</a:t>
            </a:r>
            <a:r>
              <a:rPr lang="en-US" altLang="ko-KR" sz="1600">
                <a:solidFill>
                  <a:srgbClr val="FFC000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(vCenter) : https://192.168.0.100/ui/</a:t>
            </a:r>
            <a:endParaRPr lang="ko-KR" altLang="en-US" sz="1600">
              <a:solidFill>
                <a:srgbClr val="FFC000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AB5077-6B36-435B-935B-9CF4ECC3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52" y="1313527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51996" y="193633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800600" y="790307"/>
            <a:ext cx="7087392" cy="0"/>
          </a:xfrm>
          <a:prstGeom prst="line">
            <a:avLst/>
          </a:prstGeom>
          <a:ln w="127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01041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04.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시스템 인프라 구성</a:t>
            </a:r>
            <a:endParaRPr lang="ko-KR" altLang="en-US" sz="28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1FDB27-6D2C-496A-A6B3-0B9CBFF6441F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689E8-4F1A-4904-9C70-22934562EE15}"/>
              </a:ext>
            </a:extLst>
          </p:cNvPr>
          <p:cNvSpPr txBox="1"/>
          <p:nvPr/>
        </p:nvSpPr>
        <p:spPr>
          <a:xfrm>
            <a:off x="1091444" y="979456"/>
            <a:ext cx="9612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FFC000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형상관리 </a:t>
            </a:r>
            <a:r>
              <a:rPr lang="en-US" altLang="ko-KR" sz="1600">
                <a:solidFill>
                  <a:srgbClr val="FFC000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(Git Hub) : https://github.com/JeongMin-Jeong/buymanage</a:t>
            </a:r>
            <a:endParaRPr lang="ko-KR" altLang="en-US" sz="1600">
              <a:solidFill>
                <a:srgbClr val="FFC000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6DF101-29D8-400F-834E-EF1DC115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52" y="1385365"/>
            <a:ext cx="9360000" cy="50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7348" y="17004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772025" y="790307"/>
            <a:ext cx="7115967" cy="0"/>
          </a:xfrm>
          <a:prstGeom prst="line">
            <a:avLst/>
          </a:prstGeom>
          <a:ln w="127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785011" cy="52322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05. </a:t>
            </a:r>
            <a:r>
              <a:rPr lang="ko-KR" altLang="en-US" sz="28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시스템 기능별 구성</a:t>
            </a:r>
            <a:endParaRPr lang="ko-KR" altLang="en-US" sz="28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767C6A-C71F-4505-9E33-F2F5A4C97470}"/>
              </a:ext>
            </a:extLst>
          </p:cNvPr>
          <p:cNvSpPr/>
          <p:nvPr/>
        </p:nvSpPr>
        <p:spPr>
          <a:xfrm>
            <a:off x="5360670" y="1710924"/>
            <a:ext cx="1452814" cy="50837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33497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LOGIN</a:t>
            </a:r>
            <a:endParaRPr lang="ko-KR" altLang="en-US" sz="1200" dirty="0">
              <a:solidFill>
                <a:srgbClr val="33497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811F0F2-99F1-4ED6-9A16-9C08541245FC}"/>
              </a:ext>
            </a:extLst>
          </p:cNvPr>
          <p:cNvSpPr/>
          <p:nvPr/>
        </p:nvSpPr>
        <p:spPr>
          <a:xfrm>
            <a:off x="5357382" y="2643156"/>
            <a:ext cx="1452814" cy="508370"/>
          </a:xfrm>
          <a:prstGeom prst="rect">
            <a:avLst/>
          </a:prstGeom>
          <a:solidFill>
            <a:srgbClr val="33497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index.html</a:t>
            </a:r>
            <a:endParaRPr lang="ko-KR" altLang="en-US" sz="1200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cxnSp>
        <p:nvCxnSpPr>
          <p:cNvPr id="72" name="직선 화살표 연결선 179">
            <a:extLst>
              <a:ext uri="{FF2B5EF4-FFF2-40B4-BE49-F238E27FC236}">
                <a16:creationId xmlns:a16="http://schemas.microsoft.com/office/drawing/2014/main" id="{CCC039B4-0537-45D2-AA10-F043C7FA356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75479" y="2219294"/>
            <a:ext cx="1830" cy="4238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A16D8D8-04BD-40C0-973E-A627F52A3267}"/>
              </a:ext>
            </a:extLst>
          </p:cNvPr>
          <p:cNvSpPr/>
          <p:nvPr/>
        </p:nvSpPr>
        <p:spPr>
          <a:xfrm>
            <a:off x="3826001" y="3798530"/>
            <a:ext cx="1452814" cy="50837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33497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조달관리</a:t>
            </a:r>
            <a:endParaRPr lang="ko-KR" altLang="en-US" sz="1200" dirty="0">
              <a:solidFill>
                <a:srgbClr val="33497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90B9944-B94C-40AD-B731-F5FD9960FC29}"/>
              </a:ext>
            </a:extLst>
          </p:cNvPr>
          <p:cNvSpPr/>
          <p:nvPr/>
        </p:nvSpPr>
        <p:spPr>
          <a:xfrm>
            <a:off x="5356830" y="3798530"/>
            <a:ext cx="1452814" cy="50837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33497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발주관리</a:t>
            </a:r>
            <a:endParaRPr lang="ko-KR" altLang="en-US" sz="1200" dirty="0">
              <a:solidFill>
                <a:srgbClr val="33497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14A6804-3836-4CD4-A365-D28E026B9033}"/>
              </a:ext>
            </a:extLst>
          </p:cNvPr>
          <p:cNvSpPr/>
          <p:nvPr/>
        </p:nvSpPr>
        <p:spPr>
          <a:xfrm>
            <a:off x="6889480" y="3798530"/>
            <a:ext cx="1452814" cy="50837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rgbClr val="33497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자재관리</a:t>
            </a:r>
            <a:endParaRPr lang="ko-KR" altLang="en-US" sz="1200" dirty="0">
              <a:solidFill>
                <a:srgbClr val="33497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00EF884-3674-4E77-8FA8-3A1E1936D393}"/>
              </a:ext>
            </a:extLst>
          </p:cNvPr>
          <p:cNvSpPr/>
          <p:nvPr/>
        </p:nvSpPr>
        <p:spPr>
          <a:xfrm>
            <a:off x="668515" y="5361187"/>
            <a:ext cx="1087093" cy="514656"/>
          </a:xfrm>
          <a:prstGeom prst="rect">
            <a:avLst/>
          </a:prstGeom>
          <a:solidFill>
            <a:srgbClr val="33497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품목 정보</a:t>
            </a: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등록</a:t>
            </a:r>
            <a:r>
              <a:rPr lang="en-US" altLang="ko-KR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/</a:t>
            </a:r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조회</a:t>
            </a:r>
            <a:endParaRPr lang="ko-KR" altLang="en-US" sz="1200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1115F99-BA7E-47FD-A183-FDC4A21B9B25}"/>
              </a:ext>
            </a:extLst>
          </p:cNvPr>
          <p:cNvSpPr/>
          <p:nvPr/>
        </p:nvSpPr>
        <p:spPr>
          <a:xfrm>
            <a:off x="3072197" y="5360327"/>
            <a:ext cx="1087093" cy="514653"/>
          </a:xfrm>
          <a:prstGeom prst="rect">
            <a:avLst/>
          </a:prstGeom>
          <a:solidFill>
            <a:srgbClr val="33497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조달 계획</a:t>
            </a:r>
            <a:endParaRPr lang="en-US" altLang="ko-KR" sz="1200" b="1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등록</a:t>
            </a:r>
            <a:r>
              <a:rPr lang="en-US" altLang="ko-KR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/</a:t>
            </a:r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조회</a:t>
            </a:r>
            <a:endParaRPr lang="ko-KR" altLang="en-US" sz="1200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7B84B2-5BC1-449D-962A-706103869569}"/>
              </a:ext>
            </a:extLst>
          </p:cNvPr>
          <p:cNvSpPr/>
          <p:nvPr/>
        </p:nvSpPr>
        <p:spPr>
          <a:xfrm>
            <a:off x="1870356" y="5360327"/>
            <a:ext cx="1087093" cy="514650"/>
          </a:xfrm>
          <a:prstGeom prst="rect">
            <a:avLst/>
          </a:prstGeom>
          <a:solidFill>
            <a:srgbClr val="33497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계약</a:t>
            </a: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등록</a:t>
            </a:r>
            <a:r>
              <a:rPr lang="en-US" altLang="ko-KR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/</a:t>
            </a:r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조회</a:t>
            </a:r>
            <a:endParaRPr lang="ko-KR" altLang="en-US" sz="1200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9F5D31F-F451-433F-8A3E-A6E2A83C7881}"/>
              </a:ext>
            </a:extLst>
          </p:cNvPr>
          <p:cNvSpPr/>
          <p:nvPr/>
        </p:nvSpPr>
        <p:spPr>
          <a:xfrm>
            <a:off x="4912213" y="5360327"/>
            <a:ext cx="1151041" cy="512275"/>
          </a:xfrm>
          <a:prstGeom prst="rect">
            <a:avLst/>
          </a:prstGeom>
          <a:solidFill>
            <a:srgbClr val="33497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구매 발주서 등록</a:t>
            </a:r>
            <a:r>
              <a:rPr lang="en-US" altLang="ko-KR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/</a:t>
            </a:r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조회</a:t>
            </a:r>
            <a:endParaRPr lang="en-US" altLang="ko-KR" sz="1200" b="1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5EEB75-598B-4C1E-9C2D-362A364ADDC2}"/>
              </a:ext>
            </a:extLst>
          </p:cNvPr>
          <p:cNvSpPr/>
          <p:nvPr/>
        </p:nvSpPr>
        <p:spPr>
          <a:xfrm>
            <a:off x="6178002" y="5360327"/>
            <a:ext cx="1087093" cy="514656"/>
          </a:xfrm>
          <a:prstGeom prst="rect">
            <a:avLst/>
          </a:prstGeom>
          <a:solidFill>
            <a:srgbClr val="33497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진척 검수</a:t>
            </a:r>
            <a:endParaRPr lang="en-US" altLang="ko-KR" sz="1200" b="1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처리</a:t>
            </a:r>
            <a:endParaRPr lang="ko-KR" altLang="en-US" sz="1200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6171584-4D09-4A48-875E-A2038EE8FDB7}"/>
              </a:ext>
            </a:extLst>
          </p:cNvPr>
          <p:cNvSpPr/>
          <p:nvPr/>
        </p:nvSpPr>
        <p:spPr>
          <a:xfrm>
            <a:off x="7943509" y="5359467"/>
            <a:ext cx="1087093" cy="514653"/>
          </a:xfrm>
          <a:prstGeom prst="rect">
            <a:avLst/>
          </a:prstGeom>
          <a:solidFill>
            <a:srgbClr val="33497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입</a:t>
            </a:r>
            <a:r>
              <a:rPr lang="en-US" altLang="ko-KR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/</a:t>
            </a:r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출고</a:t>
            </a:r>
            <a:endParaRPr lang="en-US" altLang="ko-KR" sz="1200" b="1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처리</a:t>
            </a:r>
            <a:endParaRPr lang="ko-KR" altLang="en-US" sz="1200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ECB4AEE-AD6B-49E9-B7BB-DF5E3C41924C}"/>
              </a:ext>
            </a:extLst>
          </p:cNvPr>
          <p:cNvSpPr/>
          <p:nvPr/>
        </p:nvSpPr>
        <p:spPr>
          <a:xfrm>
            <a:off x="9151308" y="5360327"/>
            <a:ext cx="1151041" cy="512275"/>
          </a:xfrm>
          <a:prstGeom prst="rect">
            <a:avLst/>
          </a:prstGeom>
          <a:solidFill>
            <a:srgbClr val="33497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거래 명세서</a:t>
            </a:r>
            <a:endParaRPr lang="en-US" altLang="ko-KR" sz="1200" b="1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발행</a:t>
            </a:r>
            <a:endParaRPr lang="en-US" altLang="ko-KR" sz="1200" b="1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2D2E7DA-7D9B-48BC-A304-87C3B02F75D0}"/>
              </a:ext>
            </a:extLst>
          </p:cNvPr>
          <p:cNvSpPr/>
          <p:nvPr/>
        </p:nvSpPr>
        <p:spPr>
          <a:xfrm>
            <a:off x="10383873" y="5359467"/>
            <a:ext cx="1087093" cy="514650"/>
          </a:xfrm>
          <a:prstGeom prst="rect">
            <a:avLst/>
          </a:prstGeom>
          <a:solidFill>
            <a:srgbClr val="33497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재고관리</a:t>
            </a:r>
            <a:endParaRPr lang="en-US" altLang="ko-KR" sz="1200" b="1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  <a:p>
            <a:pPr algn="ctr"/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리포트</a:t>
            </a:r>
            <a:r>
              <a:rPr lang="en-US" altLang="ko-KR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/</a:t>
            </a:r>
            <a:r>
              <a:rPr lang="ko-KR" altLang="en-US" sz="1200" b="1">
                <a:solidFill>
                  <a:schemeClr val="bg1"/>
                </a:solidFill>
                <a:latin typeface="넥슨Lv1고딕 Bold" panose="020B0600000101010101" charset="-127"/>
                <a:ea typeface="넥슨Lv1고딕 Bold" panose="020B0600000101010101" charset="-127"/>
              </a:rPr>
              <a:t>엑셀</a:t>
            </a:r>
            <a:endParaRPr lang="ko-KR" altLang="en-US" sz="1200" dirty="0">
              <a:solidFill>
                <a:schemeClr val="bg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7C419D2A-86D4-40AF-83AC-264BDA2956BD}"/>
              </a:ext>
            </a:extLst>
          </p:cNvPr>
          <p:cNvCxnSpPr>
            <a:stCxn id="74" idx="2"/>
            <a:endCxn id="84" idx="0"/>
          </p:cNvCxnSpPr>
          <p:nvPr/>
        </p:nvCxnSpPr>
        <p:spPr>
          <a:xfrm rot="5400000">
            <a:off x="2956443" y="3764361"/>
            <a:ext cx="1053427" cy="21385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78EF72F3-5598-4168-AE08-AB7CEC792225}"/>
              </a:ext>
            </a:extLst>
          </p:cNvPr>
          <p:cNvCxnSpPr>
            <a:stCxn id="76" idx="2"/>
            <a:endCxn id="96" idx="0"/>
          </p:cNvCxnSpPr>
          <p:nvPr/>
        </p:nvCxnSpPr>
        <p:spPr>
          <a:xfrm rot="16200000" flipH="1">
            <a:off x="8144645" y="3778142"/>
            <a:ext cx="1053427" cy="21109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9692F909-CC62-4921-8739-AD39051FD927}"/>
              </a:ext>
            </a:extLst>
          </p:cNvPr>
          <p:cNvCxnSpPr>
            <a:cxnSpLocks/>
            <a:stCxn id="82" idx="0"/>
            <a:endCxn id="83" idx="0"/>
          </p:cNvCxnSpPr>
          <p:nvPr/>
        </p:nvCxnSpPr>
        <p:spPr>
          <a:xfrm rot="5400000" flipH="1" flipV="1">
            <a:off x="2413473" y="4158916"/>
            <a:ext cx="860" cy="2403682"/>
          </a:xfrm>
          <a:prstGeom prst="bentConnector3">
            <a:avLst>
              <a:gd name="adj1" fmla="val 26681395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8D4D8E10-2714-40D5-89C5-DA401F5F442C}"/>
              </a:ext>
            </a:extLst>
          </p:cNvPr>
          <p:cNvCxnSpPr>
            <a:stCxn id="94" idx="0"/>
            <a:endCxn id="97" idx="0"/>
          </p:cNvCxnSpPr>
          <p:nvPr/>
        </p:nvCxnSpPr>
        <p:spPr>
          <a:xfrm rot="5400000" flipH="1" flipV="1">
            <a:off x="9707238" y="4139285"/>
            <a:ext cx="12700" cy="2440364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FCFA19A1-1484-4746-8690-1348B26AE757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>
          <a:xfrm flipH="1">
            <a:off x="6083237" y="3151526"/>
            <a:ext cx="552" cy="64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B515F96A-DA08-4286-89DA-B2CCFF65F388}"/>
              </a:ext>
            </a:extLst>
          </p:cNvPr>
          <p:cNvCxnSpPr>
            <a:stCxn id="74" idx="0"/>
            <a:endCxn id="76" idx="0"/>
          </p:cNvCxnSpPr>
          <p:nvPr/>
        </p:nvCxnSpPr>
        <p:spPr>
          <a:xfrm rot="5400000" flipH="1" flipV="1">
            <a:off x="6084147" y="2266791"/>
            <a:ext cx="12700" cy="3063479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9F32959-0B40-4766-BFC1-E353E6AD6D5A}"/>
              </a:ext>
            </a:extLst>
          </p:cNvPr>
          <p:cNvSpPr/>
          <p:nvPr/>
        </p:nvSpPr>
        <p:spPr>
          <a:xfrm>
            <a:off x="571393" y="5263922"/>
            <a:ext cx="3630452" cy="676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33497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9222C1-EEE9-40CD-B03C-866D4B6247C7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51C7B73-2FD7-426D-9951-7D81E1399898}"/>
              </a:ext>
            </a:extLst>
          </p:cNvPr>
          <p:cNvSpPr/>
          <p:nvPr/>
        </p:nvSpPr>
        <p:spPr>
          <a:xfrm>
            <a:off x="4279995" y="5263922"/>
            <a:ext cx="3528631" cy="676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33497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25FC3EA-B538-4427-B165-6C225DBE5DE9}"/>
              </a:ext>
            </a:extLst>
          </p:cNvPr>
          <p:cNvSpPr/>
          <p:nvPr/>
        </p:nvSpPr>
        <p:spPr>
          <a:xfrm>
            <a:off x="7890150" y="5263922"/>
            <a:ext cx="3633335" cy="676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334971"/>
              </a:solidFill>
              <a:latin typeface="넥슨Lv1고딕 Bold" panose="020B0600000101010101" charset="-127"/>
              <a:ea typeface="넥슨Lv1고딕 Bold" panose="020B0600000101010101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0227785-8FDA-4695-BE52-C1C6DAE0C478}"/>
              </a:ext>
            </a:extLst>
          </p:cNvPr>
          <p:cNvCxnSpPr>
            <a:cxnSpLocks/>
            <a:stCxn id="85" idx="0"/>
            <a:endCxn id="93" idx="0"/>
          </p:cNvCxnSpPr>
          <p:nvPr/>
        </p:nvCxnSpPr>
        <p:spPr>
          <a:xfrm rot="5400000" flipH="1" flipV="1">
            <a:off x="6104641" y="4743420"/>
            <a:ext cx="12700" cy="1233815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2C99AB7-B7D2-487E-8FDC-7AC99C145AF0}"/>
              </a:ext>
            </a:extLst>
          </p:cNvPr>
          <p:cNvCxnSpPr>
            <a:stCxn id="75" idx="2"/>
          </p:cNvCxnSpPr>
          <p:nvPr/>
        </p:nvCxnSpPr>
        <p:spPr>
          <a:xfrm>
            <a:off x="6083237" y="4306900"/>
            <a:ext cx="0" cy="84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13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5998</TotalTime>
  <Words>3719</Words>
  <Application>Microsoft Office PowerPoint</Application>
  <PresentationFormat>와이드스크린</PresentationFormat>
  <Paragraphs>885</Paragraphs>
  <Slides>66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Calibri</vt:lpstr>
      <vt:lpstr>Arial</vt:lpstr>
      <vt:lpstr>맑은 고딕</vt:lpstr>
      <vt:lpstr>넥슨Lv1고딕 Light</vt:lpstr>
      <vt:lpstr>넥슨Lv1고딕 Bold</vt:lpstr>
      <vt:lpstr>넥슨Lv1고딕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정 지훈</cp:lastModifiedBy>
  <cp:revision>380</cp:revision>
  <dcterms:created xsi:type="dcterms:W3CDTF">2017-12-08T06:13:01Z</dcterms:created>
  <dcterms:modified xsi:type="dcterms:W3CDTF">2022-11-15T02:40:41Z</dcterms:modified>
</cp:coreProperties>
</file>